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76" r:id="rId1"/>
  </p:sldMasterIdLst>
  <p:notesMasterIdLst>
    <p:notesMasterId r:id="rId37"/>
  </p:notesMasterIdLst>
  <p:sldIdLst>
    <p:sldId id="304" r:id="rId2"/>
    <p:sldId id="259" r:id="rId3"/>
    <p:sldId id="305" r:id="rId4"/>
    <p:sldId id="261" r:id="rId5"/>
    <p:sldId id="262" r:id="rId6"/>
    <p:sldId id="263" r:id="rId7"/>
    <p:sldId id="264" r:id="rId8"/>
    <p:sldId id="265" r:id="rId9"/>
    <p:sldId id="266" r:id="rId10"/>
    <p:sldId id="267" r:id="rId11"/>
    <p:sldId id="268" r:id="rId12"/>
    <p:sldId id="269" r:id="rId13"/>
    <p:sldId id="270" r:id="rId14"/>
    <p:sldId id="306" r:id="rId15"/>
    <p:sldId id="272" r:id="rId16"/>
    <p:sldId id="273" r:id="rId17"/>
    <p:sldId id="274" r:id="rId18"/>
    <p:sldId id="275" r:id="rId19"/>
    <p:sldId id="276" r:id="rId20"/>
    <p:sldId id="277" r:id="rId21"/>
    <p:sldId id="278" r:id="rId22"/>
    <p:sldId id="307" r:id="rId23"/>
    <p:sldId id="280" r:id="rId24"/>
    <p:sldId id="281" r:id="rId25"/>
    <p:sldId id="282" r:id="rId26"/>
    <p:sldId id="283" r:id="rId27"/>
    <p:sldId id="284" r:id="rId28"/>
    <p:sldId id="308" r:id="rId29"/>
    <p:sldId id="286" r:id="rId30"/>
    <p:sldId id="287" r:id="rId31"/>
    <p:sldId id="288" r:id="rId32"/>
    <p:sldId id="289" r:id="rId33"/>
    <p:sldId id="290" r:id="rId34"/>
    <p:sldId id="294" r:id="rId35"/>
    <p:sldId id="302" r:id="rId36"/>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4F32C8"/>
    <a:srgbClr val="6600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howGuides="1">
      <p:cViewPr varScale="1">
        <p:scale>
          <a:sx n="71" d="100"/>
          <a:sy n="71" d="100"/>
        </p:scale>
        <p:origin x="-1500"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xfrm>
            <a:off x="1143000" y="685800"/>
            <a:ext cx="4572000" cy="3429000"/>
          </a:xfrm>
          <a:prstGeom prst="rect">
            <a:avLst/>
          </a:prstGeom>
        </p:spPr>
        <p:txBody>
          <a:bodyPr/>
          <a:lstStyle/>
          <a:p>
            <a:endParaRPr/>
          </a:p>
        </p:txBody>
      </p:sp>
      <p:sp>
        <p:nvSpPr>
          <p:cNvPr id="119" name="Shape 119"/>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 xmlns:p14="http://schemas.microsoft.com/office/powerpoint/2010/main" val="3287557010"/>
      </p:ext>
    </p:extLst>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4AB02A5-4FE5-49D9-9E24-09F23B90C450}" type="datetimeFigureOut">
              <a:rPr lang="en-US" smtClean="0"/>
              <a:pPr/>
              <a:t>3/14/2022</a:t>
            </a:fld>
            <a:endParaRPr lang="en-US"/>
          </a:p>
        </p:txBody>
      </p:sp>
      <p:sp>
        <p:nvSpPr>
          <p:cNvPr id="19" name="Нижний колонтитул 18"/>
          <p:cNvSpPr>
            <a:spLocks noGrp="1"/>
          </p:cNvSpPr>
          <p:nvPr>
            <p:ph type="ftr" sz="quarter" idx="11"/>
          </p:nvPr>
        </p:nvSpPr>
        <p:spPr/>
        <p:txBody>
          <a:bodyPr/>
          <a:lstStyle/>
          <a:p>
            <a:endParaRPr kumimoji="0" lang="en-US"/>
          </a:p>
        </p:txBody>
      </p:sp>
      <p:sp>
        <p:nvSpPr>
          <p:cNvPr id="27" name="Номер слайда 26"/>
          <p:cNvSpPr>
            <a:spLocks noGrp="1"/>
          </p:cNvSpPr>
          <p:nvPr>
            <p:ph type="sldNum" sz="quarter" idx="12"/>
          </p:nvPr>
        </p:nvSpPr>
        <p:spPr/>
        <p:txBody>
          <a:bodyPr/>
          <a:lstStyle/>
          <a:p>
            <a:fld id="{86CB4B4D-7CA3-9044-876B-883B54F8677D}"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4AB02A5-4FE5-49D9-9E24-09F23B90C450}" type="datetimeFigureOut">
              <a:rPr lang="en-US" smtClean="0"/>
              <a:pPr/>
              <a:t>3/14/2022</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fld id="{86CB4B4D-7CA3-9044-876B-883B54F8677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4AB02A5-4FE5-49D9-9E24-09F23B90C450}" type="datetimeFigureOut">
              <a:rPr lang="en-US" smtClean="0"/>
              <a:pPr/>
              <a:t>3/14/2022</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fld id="{86CB4B4D-7CA3-9044-876B-883B54F8677D}"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4AB02A5-4FE5-49D9-9E24-09F23B90C450}" type="datetimeFigureOut">
              <a:rPr lang="en-US" smtClean="0"/>
              <a:pPr/>
              <a:t>3/14/2022</a:t>
            </a:fld>
            <a:endParaRPr lang="en-US"/>
          </a:p>
        </p:txBody>
      </p:sp>
      <p:sp>
        <p:nvSpPr>
          <p:cNvPr id="6" name="Нижний колонтитул 5"/>
          <p:cNvSpPr>
            <a:spLocks noGrp="1"/>
          </p:cNvSpPr>
          <p:nvPr>
            <p:ph type="ftr" sz="quarter" idx="11"/>
          </p:nvPr>
        </p:nvSpPr>
        <p:spPr/>
        <p:txBody>
          <a:bodyPr/>
          <a:lstStyle/>
          <a:p>
            <a:endParaRPr kumimoji="0" lang="en-US"/>
          </a:p>
        </p:txBody>
      </p:sp>
      <p:sp>
        <p:nvSpPr>
          <p:cNvPr id="7" name="Номер слайда 6"/>
          <p:cNvSpPr>
            <a:spLocks noGrp="1"/>
          </p:cNvSpPr>
          <p:nvPr>
            <p:ph type="sldNum" sz="quarter" idx="12"/>
          </p:nvPr>
        </p:nvSpPr>
        <p:spPr/>
        <p:txBody>
          <a:bodyPr/>
          <a:lstStyle/>
          <a:p>
            <a:fld id="{86CB4B4D-7CA3-9044-876B-883B54F8677D}"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4AB02A5-4FE5-49D9-9E24-09F23B90C450}" type="datetimeFigureOut">
              <a:rPr lang="en-US" smtClean="0"/>
              <a:pPr/>
              <a:t>3/14/2022</a:t>
            </a:fld>
            <a:endParaRPr lang="en-US"/>
          </a:p>
        </p:txBody>
      </p:sp>
      <p:sp>
        <p:nvSpPr>
          <p:cNvPr id="8" name="Нижний колонтитул 7"/>
          <p:cNvSpPr>
            <a:spLocks noGrp="1"/>
          </p:cNvSpPr>
          <p:nvPr>
            <p:ph type="ftr" sz="quarter" idx="11"/>
          </p:nvPr>
        </p:nvSpPr>
        <p:spPr/>
        <p:txBody>
          <a:bodyPr/>
          <a:lstStyle/>
          <a:p>
            <a:endParaRPr kumimoji="0" lang="en-US"/>
          </a:p>
        </p:txBody>
      </p:sp>
      <p:sp>
        <p:nvSpPr>
          <p:cNvPr id="9" name="Номер слайда 8"/>
          <p:cNvSpPr>
            <a:spLocks noGrp="1"/>
          </p:cNvSpPr>
          <p:nvPr>
            <p:ph type="sldNum" sz="quarter" idx="12"/>
          </p:nvPr>
        </p:nvSpPr>
        <p:spPr/>
        <p:txBody>
          <a:bodyPr/>
          <a:lstStyle/>
          <a:p>
            <a:fld id="{86CB4B4D-7CA3-9044-876B-883B54F8677D}"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4AB02A5-4FE5-49D9-9E24-09F23B90C450}" type="datetimeFigureOut">
              <a:rPr lang="en-US" smtClean="0"/>
              <a:pPr/>
              <a:t>3/14/2022</a:t>
            </a:fld>
            <a:endParaRPr lang="en-US"/>
          </a:p>
        </p:txBody>
      </p:sp>
      <p:sp>
        <p:nvSpPr>
          <p:cNvPr id="4" name="Нижний колонтитул 3"/>
          <p:cNvSpPr>
            <a:spLocks noGrp="1"/>
          </p:cNvSpPr>
          <p:nvPr>
            <p:ph type="ftr" sz="quarter" idx="11"/>
          </p:nvPr>
        </p:nvSpPr>
        <p:spPr/>
        <p:txBody>
          <a:bodyPr/>
          <a:lstStyle/>
          <a:p>
            <a:endParaRPr kumimoji="0" lang="en-US"/>
          </a:p>
        </p:txBody>
      </p:sp>
      <p:sp>
        <p:nvSpPr>
          <p:cNvPr id="5" name="Номер слайда 4"/>
          <p:cNvSpPr>
            <a:spLocks noGrp="1"/>
          </p:cNvSpPr>
          <p:nvPr>
            <p:ph type="sldNum" sz="quarter" idx="12"/>
          </p:nvPr>
        </p:nvSpPr>
        <p:spPr/>
        <p:txBody>
          <a:bodyPr/>
          <a:lstStyle/>
          <a:p>
            <a:fld id="{86CB4B4D-7CA3-9044-876B-883B54F8677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4AB02A5-4FE5-49D9-9E24-09F23B90C450}" type="datetimeFigureOut">
              <a:rPr lang="en-US" smtClean="0"/>
              <a:pPr/>
              <a:t>3/14/2022</a:t>
            </a:fld>
            <a:endParaRPr lang="en-US"/>
          </a:p>
        </p:txBody>
      </p:sp>
      <p:sp>
        <p:nvSpPr>
          <p:cNvPr id="3" name="Нижний колонтитул 2"/>
          <p:cNvSpPr>
            <a:spLocks noGrp="1"/>
          </p:cNvSpPr>
          <p:nvPr>
            <p:ph type="ftr" sz="quarter" idx="11"/>
          </p:nvPr>
        </p:nvSpPr>
        <p:spPr/>
        <p:txBody>
          <a:bodyPr/>
          <a:lstStyle/>
          <a:p>
            <a:endParaRPr kumimoji="0" lang="en-US"/>
          </a:p>
        </p:txBody>
      </p:sp>
      <p:sp>
        <p:nvSpPr>
          <p:cNvPr id="4" name="Номер слайда 3"/>
          <p:cNvSpPr>
            <a:spLocks noGrp="1"/>
          </p:cNvSpPr>
          <p:nvPr>
            <p:ph type="sldNum" sz="quarter" idx="12"/>
          </p:nvPr>
        </p:nvSpPr>
        <p:spPr/>
        <p:txBody>
          <a:bodyPr/>
          <a:lstStyle/>
          <a:p>
            <a:fld id="{86CB4B4D-7CA3-9044-876B-883B54F8677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4AB02A5-4FE5-49D9-9E24-09F23B90C450}" type="datetimeFigureOut">
              <a:rPr lang="en-US" smtClean="0"/>
              <a:pPr/>
              <a:t>3/14/2022</a:t>
            </a:fld>
            <a:endParaRPr lang="en-US"/>
          </a:p>
        </p:txBody>
      </p:sp>
      <p:sp>
        <p:nvSpPr>
          <p:cNvPr id="6" name="Нижний колонтитул 5"/>
          <p:cNvSpPr>
            <a:spLocks noGrp="1"/>
          </p:cNvSpPr>
          <p:nvPr>
            <p:ph type="ftr" sz="quarter" idx="11"/>
          </p:nvPr>
        </p:nvSpPr>
        <p:spPr/>
        <p:txBody>
          <a:bodyPr/>
          <a:lstStyle/>
          <a:p>
            <a:endParaRPr kumimoji="0" lang="en-US"/>
          </a:p>
        </p:txBody>
      </p:sp>
      <p:sp>
        <p:nvSpPr>
          <p:cNvPr id="7" name="Номер слайда 6"/>
          <p:cNvSpPr>
            <a:spLocks noGrp="1"/>
          </p:cNvSpPr>
          <p:nvPr>
            <p:ph type="sldNum" sz="quarter" idx="12"/>
          </p:nvPr>
        </p:nvSpPr>
        <p:spPr/>
        <p:txBody>
          <a:bodyPr/>
          <a:lstStyle/>
          <a:p>
            <a:fld id="{86CB4B4D-7CA3-9044-876B-883B54F8677D}"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4AB02A5-4FE5-49D9-9E24-09F23B90C450}" type="datetimeFigureOut">
              <a:rPr lang="en-US" smtClean="0"/>
              <a:pPr/>
              <a:t>3/14/2022</a:t>
            </a:fld>
            <a:endParaRPr lang="en-US"/>
          </a:p>
        </p:txBody>
      </p:sp>
      <p:sp>
        <p:nvSpPr>
          <p:cNvPr id="6" name="Нижний колонтитул 5"/>
          <p:cNvSpPr>
            <a:spLocks noGrp="1"/>
          </p:cNvSpPr>
          <p:nvPr>
            <p:ph type="ftr" sz="quarter" idx="11"/>
          </p:nvPr>
        </p:nvSpPr>
        <p:spPr/>
        <p:txBody>
          <a:bodyPr/>
          <a:lstStyle/>
          <a:p>
            <a:endParaRPr kumimoji="0" lang="en-US"/>
          </a:p>
        </p:txBody>
      </p:sp>
      <p:sp>
        <p:nvSpPr>
          <p:cNvPr id="7" name="Номер слайда 6"/>
          <p:cNvSpPr>
            <a:spLocks noGrp="1"/>
          </p:cNvSpPr>
          <p:nvPr>
            <p:ph type="sldNum" sz="quarter" idx="12"/>
          </p:nvPr>
        </p:nvSpPr>
        <p:spPr>
          <a:xfrm>
            <a:off x="8077200" y="6356350"/>
            <a:ext cx="609600" cy="365125"/>
          </a:xfrm>
        </p:spPr>
        <p:txBody>
          <a:bodyPr/>
          <a:lstStyle/>
          <a:p>
            <a:fld id="{86CB4B4D-7CA3-9044-876B-883B54F8677D}"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4AB02A5-4FE5-49D9-9E24-09F23B90C450}" type="datetimeFigureOut">
              <a:rPr lang="en-US" smtClean="0"/>
              <a:pPr/>
              <a:t>3/14/2022</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fld id="{86CB4B4D-7CA3-9044-876B-883B54F8677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4AB02A5-4FE5-49D9-9E24-09F23B90C450}" type="datetimeFigureOut">
              <a:rPr lang="en-US" smtClean="0"/>
              <a:pPr/>
              <a:t>3/14/2022</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fld id="{86CB4B4D-7CA3-9044-876B-883B54F8677D}"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Заголовок раздела">
    <p:spTree>
      <p:nvGrpSpPr>
        <p:cNvPr id="1" name=""/>
        <p:cNvGrpSpPr/>
        <p:nvPr/>
      </p:nvGrpSpPr>
      <p:grpSpPr>
        <a:xfrm>
          <a:off x="0" y="0"/>
          <a:ext cx="0" cy="0"/>
          <a:chOff x="0" y="0"/>
          <a:chExt cx="0" cy="0"/>
        </a:xfrm>
      </p:grpSpPr>
      <p:pic>
        <p:nvPicPr>
          <p:cNvPr id="4" name="Изображение 3" descr="PPT_makets-11.jpg"/>
          <p:cNvPicPr>
            <a:picLocks noChangeAspect="1"/>
          </p:cNvPicPr>
          <p:nvPr userDrawn="1"/>
        </p:nvPicPr>
        <p:blipFill>
          <a:blip r:embed="rId2" cstate="email">
            <a:extLst>
              <a:ext uri="{28A0092B-C50C-407E-A947-70E740481C1C}">
                <a14:useLocalDpi xmlns="" xmlns:a14="http://schemas.microsoft.com/office/drawing/2010/main"/>
              </a:ext>
            </a:extLst>
          </a:blip>
          <a:stretch>
            <a:fillRect/>
          </a:stretch>
        </p:blipFill>
        <p:spPr>
          <a:xfrm>
            <a:off x="0" y="0"/>
            <a:ext cx="9144000" cy="6852144"/>
          </a:xfrm>
          <a:prstGeom prst="rect">
            <a:avLst/>
          </a:prstGeom>
        </p:spPr>
      </p:pic>
      <p:sp>
        <p:nvSpPr>
          <p:cNvPr id="2" name="Название 1"/>
          <p:cNvSpPr>
            <a:spLocks noGrp="1"/>
          </p:cNvSpPr>
          <p:nvPr>
            <p:ph type="title"/>
          </p:nvPr>
        </p:nvSpPr>
        <p:spPr>
          <a:xfrm>
            <a:off x="1073688" y="2735690"/>
            <a:ext cx="7772400" cy="1362075"/>
          </a:xfrm>
          <a:prstGeom prst="rect">
            <a:avLst/>
          </a:prstGeom>
        </p:spPr>
        <p:txBody>
          <a:bodyPr lIns="99551" tIns="49775" rIns="99551" bIns="49775" anchor="t"/>
          <a:lstStyle>
            <a:lvl1pPr algn="l">
              <a:defRPr sz="3422" b="1" cap="all">
                <a:solidFill>
                  <a:srgbClr val="4CAF90"/>
                </a:solidFill>
              </a:defRPr>
            </a:lvl1pPr>
          </a:lstStyle>
          <a:p>
            <a:r>
              <a:rPr lang="en-US" dirty="0" err="1"/>
              <a:t>Образец</a:t>
            </a:r>
            <a:r>
              <a:rPr lang="en-US" dirty="0"/>
              <a:t> </a:t>
            </a:r>
            <a:r>
              <a:rPr lang="en-US" dirty="0" err="1"/>
              <a:t>заголовка</a:t>
            </a:r>
            <a:endParaRPr lang="ru-RU" dirty="0"/>
          </a:p>
        </p:txBody>
      </p:sp>
      <p:sp>
        <p:nvSpPr>
          <p:cNvPr id="5" name="Прямоугольник 4"/>
          <p:cNvSpPr/>
          <p:nvPr userDrawn="1"/>
        </p:nvSpPr>
        <p:spPr>
          <a:xfrm>
            <a:off x="7072917" y="570061"/>
            <a:ext cx="2071083" cy="83781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sz="1540" dirty="0"/>
          </a:p>
        </p:txBody>
      </p:sp>
      <p:pic>
        <p:nvPicPr>
          <p:cNvPr id="6" name="Изображение 5"/>
          <p:cNvPicPr>
            <a:picLocks noChangeAspect="1"/>
          </p:cNvPicPr>
          <p:nvPr userDrawn="1"/>
        </p:nvPicPr>
        <p:blipFill rotWithShape="1">
          <a:blip r:embed="rId3" cstate="email">
            <a:extLst>
              <a:ext uri="{28A0092B-C50C-407E-A947-70E740481C1C}">
                <a14:useLocalDpi xmlns="" xmlns:a14="http://schemas.microsoft.com/office/drawing/2010/main"/>
              </a:ext>
            </a:extLst>
          </a:blip>
          <a:srcRect/>
          <a:stretch/>
        </p:blipFill>
        <p:spPr>
          <a:xfrm>
            <a:off x="7522715" y="661616"/>
            <a:ext cx="1603629" cy="345490"/>
          </a:xfrm>
          <a:prstGeom prst="rect">
            <a:avLst/>
          </a:prstGeom>
        </p:spPr>
      </p:pic>
    </p:spTree>
    <p:extLst>
      <p:ext uri="{BB962C8B-B14F-4D97-AF65-F5344CB8AC3E}">
        <p14:creationId xmlns="" xmlns:p14="http://schemas.microsoft.com/office/powerpoint/2010/main" val="2907636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Shape 20"/>
          <p:cNvSpPr>
            <a:spLocks noGrp="1"/>
          </p:cNvSpPr>
          <p:nvPr>
            <p:ph type="title"/>
          </p:nvPr>
        </p:nvSpPr>
        <p:spPr>
          <a:prstGeom prst="rect">
            <a:avLst/>
          </a:prstGeom>
        </p:spPr>
        <p:txBody>
          <a:bodyPr/>
          <a:lstStyle/>
          <a:p>
            <a:r>
              <a:t>Текст заголовка</a:t>
            </a:r>
          </a:p>
        </p:txBody>
      </p:sp>
      <p:sp>
        <p:nvSpPr>
          <p:cNvPr id="21" name="Shape 21"/>
          <p:cNvSpPr>
            <a:spLocks noGrp="1"/>
          </p:cNvSpPr>
          <p:nvPr>
            <p:ph type="body" idx="1"/>
          </p:nvPr>
        </p:nvSpPr>
        <p:spPr>
          <a:prstGeom prst="rect">
            <a:avLst/>
          </a:prstGeom>
        </p:spPr>
        <p:txBody>
          <a:bodyPr/>
          <a:lstStyle/>
          <a:p>
            <a:r>
              <a:t>Уровень текста 1</a:t>
            </a:r>
          </a:p>
          <a:p>
            <a:pPr lvl="1"/>
            <a:r>
              <a:t>Уровень текста 2</a:t>
            </a:r>
          </a:p>
          <a:p>
            <a:pPr lvl="2"/>
            <a:r>
              <a:t>Уровень текста 3</a:t>
            </a:r>
          </a:p>
          <a:p>
            <a:pPr lvl="3"/>
            <a:r>
              <a:t>Уровень текста 4</a:t>
            </a:r>
          </a:p>
          <a:p>
            <a:pPr lvl="4"/>
            <a:r>
              <a:t>Уровень текста 5</a:t>
            </a:r>
          </a:p>
        </p:txBody>
      </p:sp>
      <p:sp>
        <p:nvSpPr>
          <p:cNvPr id="22" name="Shape 22"/>
          <p:cNvSpPr>
            <a:spLocks noGrp="1"/>
          </p:cNvSpPr>
          <p:nvPr>
            <p:ph type="sldNum" sz="quarter" idx="2"/>
          </p:nvPr>
        </p:nvSpPr>
        <p:spPr>
          <a:prstGeom prst="rect">
            <a:avLst/>
          </a:prstGeom>
        </p:spPr>
        <p:txBody>
          <a:bodyPr/>
          <a:lstStyle/>
          <a:p>
            <a:fld id="{86CB4B4D-7CA3-9044-876B-883B54F8677D}" type="slidenum">
              <a:rPr/>
              <a:pPr/>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Заголовок раздела">
    <p:spTree>
      <p:nvGrpSpPr>
        <p:cNvPr id="1" name=""/>
        <p:cNvGrpSpPr/>
        <p:nvPr/>
      </p:nvGrpSpPr>
      <p:grpSpPr>
        <a:xfrm>
          <a:off x="0" y="0"/>
          <a:ext cx="0" cy="0"/>
          <a:chOff x="0" y="0"/>
          <a:chExt cx="0" cy="0"/>
        </a:xfrm>
      </p:grpSpPr>
      <p:pic>
        <p:nvPicPr>
          <p:cNvPr id="4" name="Изображение 3" descr="PPT_makets-11.jpg"/>
          <p:cNvPicPr>
            <a:picLocks noChangeAspect="1"/>
          </p:cNvPicPr>
          <p:nvPr userDrawn="1"/>
        </p:nvPicPr>
        <p:blipFill>
          <a:blip r:embed="rId2" cstate="email">
            <a:extLst>
              <a:ext uri="{28A0092B-C50C-407E-A947-70E740481C1C}">
                <a14:useLocalDpi xmlns="" xmlns:a14="http://schemas.microsoft.com/office/drawing/2010/main"/>
              </a:ext>
            </a:extLst>
          </a:blip>
          <a:stretch>
            <a:fillRect/>
          </a:stretch>
        </p:blipFill>
        <p:spPr>
          <a:xfrm>
            <a:off x="0" y="0"/>
            <a:ext cx="9144000" cy="6852144"/>
          </a:xfrm>
          <a:prstGeom prst="rect">
            <a:avLst/>
          </a:prstGeom>
        </p:spPr>
      </p:pic>
      <p:sp>
        <p:nvSpPr>
          <p:cNvPr id="2" name="Название 1"/>
          <p:cNvSpPr>
            <a:spLocks noGrp="1"/>
          </p:cNvSpPr>
          <p:nvPr>
            <p:ph type="title"/>
          </p:nvPr>
        </p:nvSpPr>
        <p:spPr>
          <a:xfrm>
            <a:off x="1073688" y="2735690"/>
            <a:ext cx="7772400" cy="1362075"/>
          </a:xfrm>
          <a:prstGeom prst="rect">
            <a:avLst/>
          </a:prstGeom>
        </p:spPr>
        <p:txBody>
          <a:bodyPr lIns="99551" tIns="49775" rIns="99551" bIns="49775" anchor="t"/>
          <a:lstStyle>
            <a:lvl1pPr algn="l">
              <a:defRPr sz="3422" b="1" cap="all">
                <a:solidFill>
                  <a:srgbClr val="4CAF90"/>
                </a:solidFill>
              </a:defRPr>
            </a:lvl1pPr>
          </a:lstStyle>
          <a:p>
            <a:r>
              <a:rPr lang="en-US" dirty="0" err="1"/>
              <a:t>Образец</a:t>
            </a:r>
            <a:r>
              <a:rPr lang="en-US" dirty="0"/>
              <a:t> </a:t>
            </a:r>
            <a:r>
              <a:rPr lang="en-US" dirty="0" err="1"/>
              <a:t>заголовка</a:t>
            </a:r>
            <a:endParaRPr lang="ru-RU" dirty="0"/>
          </a:p>
        </p:txBody>
      </p:sp>
      <p:sp>
        <p:nvSpPr>
          <p:cNvPr id="5" name="Прямоугольник 4"/>
          <p:cNvSpPr/>
          <p:nvPr userDrawn="1"/>
        </p:nvSpPr>
        <p:spPr>
          <a:xfrm>
            <a:off x="7072917" y="570061"/>
            <a:ext cx="2071083" cy="83781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sz="1540" dirty="0"/>
          </a:p>
        </p:txBody>
      </p:sp>
      <p:pic>
        <p:nvPicPr>
          <p:cNvPr id="6" name="Изображение 5"/>
          <p:cNvPicPr>
            <a:picLocks noChangeAspect="1"/>
          </p:cNvPicPr>
          <p:nvPr userDrawn="1"/>
        </p:nvPicPr>
        <p:blipFill rotWithShape="1">
          <a:blip r:embed="rId3" cstate="email">
            <a:extLst>
              <a:ext uri="{28A0092B-C50C-407E-A947-70E740481C1C}">
                <a14:useLocalDpi xmlns="" xmlns:a14="http://schemas.microsoft.com/office/drawing/2010/main"/>
              </a:ext>
            </a:extLst>
          </a:blip>
          <a:srcRect/>
          <a:stretch/>
        </p:blipFill>
        <p:spPr>
          <a:xfrm>
            <a:off x="7522715" y="661616"/>
            <a:ext cx="1603629" cy="345490"/>
          </a:xfrm>
          <a:prstGeom prst="rect">
            <a:avLst/>
          </a:prstGeom>
        </p:spPr>
      </p:pic>
    </p:spTree>
    <p:extLst>
      <p:ext uri="{BB962C8B-B14F-4D97-AF65-F5344CB8AC3E}">
        <p14:creationId xmlns="" xmlns:p14="http://schemas.microsoft.com/office/powerpoint/2010/main" val="2907636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Заголовок раздела">
    <p:spTree>
      <p:nvGrpSpPr>
        <p:cNvPr id="1" name=""/>
        <p:cNvGrpSpPr/>
        <p:nvPr/>
      </p:nvGrpSpPr>
      <p:grpSpPr>
        <a:xfrm>
          <a:off x="0" y="0"/>
          <a:ext cx="0" cy="0"/>
          <a:chOff x="0" y="0"/>
          <a:chExt cx="0" cy="0"/>
        </a:xfrm>
      </p:grpSpPr>
      <p:pic>
        <p:nvPicPr>
          <p:cNvPr id="4" name="Изображение 3" descr="PPT_makets-11.jpg"/>
          <p:cNvPicPr>
            <a:picLocks noChangeAspect="1"/>
          </p:cNvPicPr>
          <p:nvPr userDrawn="1"/>
        </p:nvPicPr>
        <p:blipFill>
          <a:blip r:embed="rId2" cstate="email">
            <a:extLst>
              <a:ext uri="{28A0092B-C50C-407E-A947-70E740481C1C}">
                <a14:useLocalDpi xmlns="" xmlns:a14="http://schemas.microsoft.com/office/drawing/2010/main"/>
              </a:ext>
            </a:extLst>
          </a:blip>
          <a:stretch>
            <a:fillRect/>
          </a:stretch>
        </p:blipFill>
        <p:spPr>
          <a:xfrm>
            <a:off x="0" y="0"/>
            <a:ext cx="9144000" cy="6852144"/>
          </a:xfrm>
          <a:prstGeom prst="rect">
            <a:avLst/>
          </a:prstGeom>
        </p:spPr>
      </p:pic>
      <p:sp>
        <p:nvSpPr>
          <p:cNvPr id="2" name="Название 1"/>
          <p:cNvSpPr>
            <a:spLocks noGrp="1"/>
          </p:cNvSpPr>
          <p:nvPr>
            <p:ph type="title"/>
          </p:nvPr>
        </p:nvSpPr>
        <p:spPr>
          <a:xfrm>
            <a:off x="1073688" y="2735690"/>
            <a:ext cx="7772400" cy="1362075"/>
          </a:xfrm>
          <a:prstGeom prst="rect">
            <a:avLst/>
          </a:prstGeom>
        </p:spPr>
        <p:txBody>
          <a:bodyPr lIns="99551" tIns="49775" rIns="99551" bIns="49775" anchor="t"/>
          <a:lstStyle>
            <a:lvl1pPr algn="l">
              <a:defRPr sz="3422" b="1" cap="all">
                <a:solidFill>
                  <a:srgbClr val="4CAF90"/>
                </a:solidFill>
              </a:defRPr>
            </a:lvl1pPr>
          </a:lstStyle>
          <a:p>
            <a:r>
              <a:rPr lang="en-US" dirty="0" err="1"/>
              <a:t>Образец</a:t>
            </a:r>
            <a:r>
              <a:rPr lang="en-US" dirty="0"/>
              <a:t> </a:t>
            </a:r>
            <a:r>
              <a:rPr lang="en-US" dirty="0" err="1"/>
              <a:t>заголовка</a:t>
            </a:r>
            <a:endParaRPr lang="ru-RU" dirty="0"/>
          </a:p>
        </p:txBody>
      </p:sp>
      <p:sp>
        <p:nvSpPr>
          <p:cNvPr id="5" name="Прямоугольник 4"/>
          <p:cNvSpPr/>
          <p:nvPr userDrawn="1"/>
        </p:nvSpPr>
        <p:spPr>
          <a:xfrm>
            <a:off x="7072917" y="570061"/>
            <a:ext cx="2071083" cy="83781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sz="1540" dirty="0"/>
          </a:p>
        </p:txBody>
      </p:sp>
      <p:pic>
        <p:nvPicPr>
          <p:cNvPr id="6" name="Изображение 5"/>
          <p:cNvPicPr>
            <a:picLocks noChangeAspect="1"/>
          </p:cNvPicPr>
          <p:nvPr userDrawn="1"/>
        </p:nvPicPr>
        <p:blipFill rotWithShape="1">
          <a:blip r:embed="rId3" cstate="email">
            <a:extLst>
              <a:ext uri="{28A0092B-C50C-407E-A947-70E740481C1C}">
                <a14:useLocalDpi xmlns="" xmlns:a14="http://schemas.microsoft.com/office/drawing/2010/main"/>
              </a:ext>
            </a:extLst>
          </a:blip>
          <a:srcRect/>
          <a:stretch/>
        </p:blipFill>
        <p:spPr>
          <a:xfrm>
            <a:off x="7522715" y="661616"/>
            <a:ext cx="1603629" cy="345490"/>
          </a:xfrm>
          <a:prstGeom prst="rect">
            <a:avLst/>
          </a:prstGeom>
        </p:spPr>
      </p:pic>
    </p:spTree>
    <p:extLst>
      <p:ext uri="{BB962C8B-B14F-4D97-AF65-F5344CB8AC3E}">
        <p14:creationId xmlns="" xmlns:p14="http://schemas.microsoft.com/office/powerpoint/2010/main" val="2907636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Заголовок раздела">
    <p:spTree>
      <p:nvGrpSpPr>
        <p:cNvPr id="1" name=""/>
        <p:cNvGrpSpPr/>
        <p:nvPr/>
      </p:nvGrpSpPr>
      <p:grpSpPr>
        <a:xfrm>
          <a:off x="0" y="0"/>
          <a:ext cx="0" cy="0"/>
          <a:chOff x="0" y="0"/>
          <a:chExt cx="0" cy="0"/>
        </a:xfrm>
      </p:grpSpPr>
      <p:pic>
        <p:nvPicPr>
          <p:cNvPr id="4" name="Изображение 3" descr="PPT_makets-11.jpg"/>
          <p:cNvPicPr>
            <a:picLocks noChangeAspect="1"/>
          </p:cNvPicPr>
          <p:nvPr userDrawn="1"/>
        </p:nvPicPr>
        <p:blipFill>
          <a:blip r:embed="rId2" cstate="email">
            <a:extLst>
              <a:ext uri="{28A0092B-C50C-407E-A947-70E740481C1C}">
                <a14:useLocalDpi xmlns="" xmlns:a14="http://schemas.microsoft.com/office/drawing/2010/main"/>
              </a:ext>
            </a:extLst>
          </a:blip>
          <a:stretch>
            <a:fillRect/>
          </a:stretch>
        </p:blipFill>
        <p:spPr>
          <a:xfrm>
            <a:off x="0" y="0"/>
            <a:ext cx="9144000" cy="6852144"/>
          </a:xfrm>
          <a:prstGeom prst="rect">
            <a:avLst/>
          </a:prstGeom>
        </p:spPr>
      </p:pic>
      <p:sp>
        <p:nvSpPr>
          <p:cNvPr id="2" name="Название 1"/>
          <p:cNvSpPr>
            <a:spLocks noGrp="1"/>
          </p:cNvSpPr>
          <p:nvPr>
            <p:ph type="title"/>
          </p:nvPr>
        </p:nvSpPr>
        <p:spPr>
          <a:xfrm>
            <a:off x="1073688" y="2735690"/>
            <a:ext cx="7772400" cy="1362075"/>
          </a:xfrm>
          <a:prstGeom prst="rect">
            <a:avLst/>
          </a:prstGeom>
        </p:spPr>
        <p:txBody>
          <a:bodyPr lIns="99551" tIns="49775" rIns="99551" bIns="49775" anchor="t"/>
          <a:lstStyle>
            <a:lvl1pPr algn="l">
              <a:defRPr sz="3422" b="1" cap="all">
                <a:solidFill>
                  <a:srgbClr val="4CAF90"/>
                </a:solidFill>
              </a:defRPr>
            </a:lvl1pPr>
          </a:lstStyle>
          <a:p>
            <a:r>
              <a:rPr lang="en-US" dirty="0" err="1"/>
              <a:t>Образец</a:t>
            </a:r>
            <a:r>
              <a:rPr lang="en-US" dirty="0"/>
              <a:t> </a:t>
            </a:r>
            <a:r>
              <a:rPr lang="en-US" dirty="0" err="1"/>
              <a:t>заголовка</a:t>
            </a:r>
            <a:endParaRPr lang="ru-RU" dirty="0"/>
          </a:p>
        </p:txBody>
      </p:sp>
      <p:sp>
        <p:nvSpPr>
          <p:cNvPr id="5" name="Прямоугольник 4"/>
          <p:cNvSpPr/>
          <p:nvPr userDrawn="1"/>
        </p:nvSpPr>
        <p:spPr>
          <a:xfrm>
            <a:off x="7072917" y="570061"/>
            <a:ext cx="2071083" cy="83781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sz="1540" dirty="0"/>
          </a:p>
        </p:txBody>
      </p:sp>
      <p:pic>
        <p:nvPicPr>
          <p:cNvPr id="6" name="Изображение 5"/>
          <p:cNvPicPr>
            <a:picLocks noChangeAspect="1"/>
          </p:cNvPicPr>
          <p:nvPr userDrawn="1"/>
        </p:nvPicPr>
        <p:blipFill rotWithShape="1">
          <a:blip r:embed="rId3" cstate="email">
            <a:extLst>
              <a:ext uri="{28A0092B-C50C-407E-A947-70E740481C1C}">
                <a14:useLocalDpi xmlns="" xmlns:a14="http://schemas.microsoft.com/office/drawing/2010/main"/>
              </a:ext>
            </a:extLst>
          </a:blip>
          <a:srcRect/>
          <a:stretch/>
        </p:blipFill>
        <p:spPr>
          <a:xfrm>
            <a:off x="7522715" y="661616"/>
            <a:ext cx="1603629" cy="345490"/>
          </a:xfrm>
          <a:prstGeom prst="rect">
            <a:avLst/>
          </a:prstGeom>
        </p:spPr>
      </p:pic>
    </p:spTree>
    <p:extLst>
      <p:ext uri="{BB962C8B-B14F-4D97-AF65-F5344CB8AC3E}">
        <p14:creationId xmlns="" xmlns:p14="http://schemas.microsoft.com/office/powerpoint/2010/main" val="2907636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Заголовок раздела">
    <p:spTree>
      <p:nvGrpSpPr>
        <p:cNvPr id="1" name=""/>
        <p:cNvGrpSpPr/>
        <p:nvPr/>
      </p:nvGrpSpPr>
      <p:grpSpPr>
        <a:xfrm>
          <a:off x="0" y="0"/>
          <a:ext cx="0" cy="0"/>
          <a:chOff x="0" y="0"/>
          <a:chExt cx="0" cy="0"/>
        </a:xfrm>
      </p:grpSpPr>
      <p:pic>
        <p:nvPicPr>
          <p:cNvPr id="4" name="Изображение 3" descr="PPT_makets-11.jpg"/>
          <p:cNvPicPr>
            <a:picLocks noChangeAspect="1"/>
          </p:cNvPicPr>
          <p:nvPr userDrawn="1"/>
        </p:nvPicPr>
        <p:blipFill>
          <a:blip r:embed="rId2" cstate="email">
            <a:extLst>
              <a:ext uri="{28A0092B-C50C-407E-A947-70E740481C1C}">
                <a14:useLocalDpi xmlns="" xmlns:a14="http://schemas.microsoft.com/office/drawing/2010/main"/>
              </a:ext>
            </a:extLst>
          </a:blip>
          <a:stretch>
            <a:fillRect/>
          </a:stretch>
        </p:blipFill>
        <p:spPr>
          <a:xfrm>
            <a:off x="0" y="0"/>
            <a:ext cx="9144000" cy="6852144"/>
          </a:xfrm>
          <a:prstGeom prst="rect">
            <a:avLst/>
          </a:prstGeom>
        </p:spPr>
      </p:pic>
      <p:sp>
        <p:nvSpPr>
          <p:cNvPr id="2" name="Название 1"/>
          <p:cNvSpPr>
            <a:spLocks noGrp="1"/>
          </p:cNvSpPr>
          <p:nvPr>
            <p:ph type="title"/>
          </p:nvPr>
        </p:nvSpPr>
        <p:spPr>
          <a:xfrm>
            <a:off x="1073688" y="2735690"/>
            <a:ext cx="7772400" cy="1362075"/>
          </a:xfrm>
          <a:prstGeom prst="rect">
            <a:avLst/>
          </a:prstGeom>
        </p:spPr>
        <p:txBody>
          <a:bodyPr lIns="99551" tIns="49775" rIns="99551" bIns="49775" anchor="t"/>
          <a:lstStyle>
            <a:lvl1pPr algn="l">
              <a:defRPr sz="3422" b="1" cap="all">
                <a:solidFill>
                  <a:srgbClr val="4CAF90"/>
                </a:solidFill>
              </a:defRPr>
            </a:lvl1pPr>
          </a:lstStyle>
          <a:p>
            <a:r>
              <a:rPr lang="en-US" dirty="0" err="1"/>
              <a:t>Образец</a:t>
            </a:r>
            <a:r>
              <a:rPr lang="en-US" dirty="0"/>
              <a:t> </a:t>
            </a:r>
            <a:r>
              <a:rPr lang="en-US" dirty="0" err="1"/>
              <a:t>заголовка</a:t>
            </a:r>
            <a:endParaRPr lang="ru-RU" dirty="0"/>
          </a:p>
        </p:txBody>
      </p:sp>
      <p:sp>
        <p:nvSpPr>
          <p:cNvPr id="5" name="Прямоугольник 4"/>
          <p:cNvSpPr/>
          <p:nvPr userDrawn="1"/>
        </p:nvSpPr>
        <p:spPr>
          <a:xfrm>
            <a:off x="7072917" y="570061"/>
            <a:ext cx="2071083" cy="83781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sz="1540" dirty="0"/>
          </a:p>
        </p:txBody>
      </p:sp>
      <p:pic>
        <p:nvPicPr>
          <p:cNvPr id="6" name="Изображение 5"/>
          <p:cNvPicPr>
            <a:picLocks noChangeAspect="1"/>
          </p:cNvPicPr>
          <p:nvPr userDrawn="1"/>
        </p:nvPicPr>
        <p:blipFill rotWithShape="1">
          <a:blip r:embed="rId3" cstate="email">
            <a:extLst>
              <a:ext uri="{28A0092B-C50C-407E-A947-70E740481C1C}">
                <a14:useLocalDpi xmlns="" xmlns:a14="http://schemas.microsoft.com/office/drawing/2010/main"/>
              </a:ext>
            </a:extLst>
          </a:blip>
          <a:srcRect/>
          <a:stretch/>
        </p:blipFill>
        <p:spPr>
          <a:xfrm>
            <a:off x="7522715" y="661616"/>
            <a:ext cx="1603629" cy="345490"/>
          </a:xfrm>
          <a:prstGeom prst="rect">
            <a:avLst/>
          </a:prstGeom>
        </p:spPr>
      </p:pic>
    </p:spTree>
    <p:extLst>
      <p:ext uri="{BB962C8B-B14F-4D97-AF65-F5344CB8AC3E}">
        <p14:creationId xmlns="" xmlns:p14="http://schemas.microsoft.com/office/powerpoint/2010/main" val="2907636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Заголовок раздела">
    <p:spTree>
      <p:nvGrpSpPr>
        <p:cNvPr id="1" name=""/>
        <p:cNvGrpSpPr/>
        <p:nvPr/>
      </p:nvGrpSpPr>
      <p:grpSpPr>
        <a:xfrm>
          <a:off x="0" y="0"/>
          <a:ext cx="0" cy="0"/>
          <a:chOff x="0" y="0"/>
          <a:chExt cx="0" cy="0"/>
        </a:xfrm>
      </p:grpSpPr>
      <p:pic>
        <p:nvPicPr>
          <p:cNvPr id="4" name="Изображение 3" descr="PPT_makets-11.jpg"/>
          <p:cNvPicPr>
            <a:picLocks noChangeAspect="1"/>
          </p:cNvPicPr>
          <p:nvPr userDrawn="1"/>
        </p:nvPicPr>
        <p:blipFill>
          <a:blip r:embed="rId2" cstate="email">
            <a:extLst>
              <a:ext uri="{28A0092B-C50C-407E-A947-70E740481C1C}">
                <a14:useLocalDpi xmlns="" xmlns:a14="http://schemas.microsoft.com/office/drawing/2010/main"/>
              </a:ext>
            </a:extLst>
          </a:blip>
          <a:stretch>
            <a:fillRect/>
          </a:stretch>
        </p:blipFill>
        <p:spPr>
          <a:xfrm>
            <a:off x="0" y="0"/>
            <a:ext cx="9144000" cy="6852144"/>
          </a:xfrm>
          <a:prstGeom prst="rect">
            <a:avLst/>
          </a:prstGeom>
        </p:spPr>
      </p:pic>
      <p:sp>
        <p:nvSpPr>
          <p:cNvPr id="2" name="Название 1"/>
          <p:cNvSpPr>
            <a:spLocks noGrp="1"/>
          </p:cNvSpPr>
          <p:nvPr>
            <p:ph type="title"/>
          </p:nvPr>
        </p:nvSpPr>
        <p:spPr>
          <a:xfrm>
            <a:off x="1073688" y="2735690"/>
            <a:ext cx="7772400" cy="1362075"/>
          </a:xfrm>
          <a:prstGeom prst="rect">
            <a:avLst/>
          </a:prstGeom>
        </p:spPr>
        <p:txBody>
          <a:bodyPr lIns="99551" tIns="49775" rIns="99551" bIns="49775" anchor="t"/>
          <a:lstStyle>
            <a:lvl1pPr algn="l">
              <a:defRPr sz="3422" b="1" cap="all">
                <a:solidFill>
                  <a:srgbClr val="4CAF90"/>
                </a:solidFill>
              </a:defRPr>
            </a:lvl1pPr>
          </a:lstStyle>
          <a:p>
            <a:r>
              <a:rPr lang="en-US" dirty="0" err="1"/>
              <a:t>Образец</a:t>
            </a:r>
            <a:r>
              <a:rPr lang="en-US" dirty="0"/>
              <a:t> </a:t>
            </a:r>
            <a:r>
              <a:rPr lang="en-US" dirty="0" err="1"/>
              <a:t>заголовка</a:t>
            </a:r>
            <a:endParaRPr lang="ru-RU" dirty="0"/>
          </a:p>
        </p:txBody>
      </p:sp>
      <p:sp>
        <p:nvSpPr>
          <p:cNvPr id="5" name="Прямоугольник 4"/>
          <p:cNvSpPr/>
          <p:nvPr userDrawn="1"/>
        </p:nvSpPr>
        <p:spPr>
          <a:xfrm>
            <a:off x="7072917" y="570061"/>
            <a:ext cx="2071083" cy="83781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sz="1540" dirty="0"/>
          </a:p>
        </p:txBody>
      </p:sp>
      <p:pic>
        <p:nvPicPr>
          <p:cNvPr id="6" name="Изображение 5"/>
          <p:cNvPicPr>
            <a:picLocks noChangeAspect="1"/>
          </p:cNvPicPr>
          <p:nvPr userDrawn="1"/>
        </p:nvPicPr>
        <p:blipFill rotWithShape="1">
          <a:blip r:embed="rId3" cstate="email">
            <a:extLst>
              <a:ext uri="{28A0092B-C50C-407E-A947-70E740481C1C}">
                <a14:useLocalDpi xmlns="" xmlns:a14="http://schemas.microsoft.com/office/drawing/2010/main"/>
              </a:ext>
            </a:extLst>
          </a:blip>
          <a:srcRect/>
          <a:stretch/>
        </p:blipFill>
        <p:spPr>
          <a:xfrm>
            <a:off x="7522715" y="661616"/>
            <a:ext cx="1603629" cy="345490"/>
          </a:xfrm>
          <a:prstGeom prst="rect">
            <a:avLst/>
          </a:prstGeom>
        </p:spPr>
      </p:pic>
    </p:spTree>
    <p:extLst>
      <p:ext uri="{BB962C8B-B14F-4D97-AF65-F5344CB8AC3E}">
        <p14:creationId xmlns="" xmlns:p14="http://schemas.microsoft.com/office/powerpoint/2010/main" val="290763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lgn="r" eaLnBrk="1" latinLnBrk="0" hangingPunct="1"/>
            <a:fld id="{54AB02A5-4FE5-49D9-9E24-09F23B90C450}" type="datetimeFigureOut">
              <a:rPr lang="en-US" smtClean="0"/>
              <a:pPr algn="r" eaLnBrk="1" latinLnBrk="0" hangingPunct="1"/>
              <a:t>3/14/2022</a:t>
            </a:fld>
            <a:endParaRPr lang="en-US" sz="1200">
              <a:solidFill>
                <a:schemeClr val="bg2">
                  <a:shade val="50000"/>
                </a:schemeClr>
              </a:solidFill>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kumimoji="0" lang="en-US" sz="1200">
              <a:solidFill>
                <a:schemeClr val="bg2">
                  <a:shade val="50000"/>
                </a:schemeClr>
              </a:solidFill>
              <a:effectLst/>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6CB4B4D-7CA3-9044-876B-883B54F8677D}"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 id="2147483791" r:id="rId15"/>
    <p:sldLayoutId id="2147483792" r:id="rId16"/>
    <p:sldLayoutId id="2147483793" r:id="rId17"/>
    <p:sldLayoutId id="2147483794" r:id="rId18"/>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азвание 4"/>
          <p:cNvSpPr>
            <a:spLocks noGrp="1"/>
          </p:cNvSpPr>
          <p:nvPr>
            <p:ph type="ctrTitle"/>
          </p:nvPr>
        </p:nvSpPr>
        <p:spPr/>
        <p:txBody>
          <a:bodyPr>
            <a:normAutofit/>
          </a:bodyPr>
          <a:lstStyle/>
          <a:p>
            <a:pPr algn="ctr"/>
            <a:r>
              <a:rPr lang="ru-RU" sz="3200" cap="none" dirty="0" smtClean="0">
                <a:ln>
                  <a:solidFill>
                    <a:srgbClr val="4F32C8"/>
                  </a:solidFill>
                </a:ln>
                <a:solidFill>
                  <a:srgbClr val="660066"/>
                </a:solidFill>
                <a:sym typeface="Calibri"/>
              </a:rPr>
              <a:t>2022</a:t>
            </a:r>
            <a:endParaRPr lang="ru-RU" sz="2600" cap="none" dirty="0">
              <a:ln>
                <a:solidFill>
                  <a:srgbClr val="4F32C8"/>
                </a:solidFill>
              </a:ln>
              <a:solidFill>
                <a:srgbClr val="660066"/>
              </a:solidFill>
              <a:latin typeface="+mn-lt"/>
              <a:ea typeface="+mn-ea"/>
              <a:cs typeface="+mn-cs"/>
              <a:sym typeface="Calibri"/>
            </a:endParaRPr>
          </a:p>
        </p:txBody>
      </p:sp>
      <p:sp>
        <p:nvSpPr>
          <p:cNvPr id="6" name="Подзаголовок 5"/>
          <p:cNvSpPr>
            <a:spLocks noGrp="1"/>
          </p:cNvSpPr>
          <p:nvPr>
            <p:ph type="subTitle" idx="1"/>
          </p:nvPr>
        </p:nvSpPr>
        <p:spPr>
          <a:xfrm>
            <a:off x="560295" y="5042647"/>
            <a:ext cx="7854696" cy="503266"/>
          </a:xfrm>
        </p:spPr>
        <p:txBody>
          <a:bodyPr/>
          <a:lstStyle/>
          <a:p>
            <a:r>
              <a:rPr lang="ru-RU" dirty="0" smtClean="0">
                <a:solidFill>
                  <a:srgbClr val="002060"/>
                </a:solidFill>
              </a:rPr>
              <a:t>Управление </a:t>
            </a:r>
            <a:r>
              <a:rPr lang="ru-RU" dirty="0" err="1" smtClean="0">
                <a:solidFill>
                  <a:srgbClr val="002060"/>
                </a:solidFill>
              </a:rPr>
              <a:t>Роспотребнадзора</a:t>
            </a:r>
            <a:r>
              <a:rPr lang="ru-RU" dirty="0" smtClean="0">
                <a:solidFill>
                  <a:srgbClr val="002060"/>
                </a:solidFill>
              </a:rPr>
              <a:t> по Саратовской области</a:t>
            </a:r>
            <a:endParaRPr lang="ru-RU" dirty="0">
              <a:solidFill>
                <a:srgbClr val="002060"/>
              </a:solidFill>
            </a:endParaRPr>
          </a:p>
        </p:txBody>
      </p:sp>
      <p:sp>
        <p:nvSpPr>
          <p:cNvPr id="4" name="Прямоугольник 3"/>
          <p:cNvSpPr/>
          <p:nvPr/>
        </p:nvSpPr>
        <p:spPr>
          <a:xfrm>
            <a:off x="396815" y="981635"/>
            <a:ext cx="8747185" cy="5909310"/>
          </a:xfrm>
          <a:prstGeom prst="rect">
            <a:avLst/>
          </a:prstGeom>
          <a:noFill/>
        </p:spPr>
        <p:txBody>
          <a:bodyPr wrap="square" lIns="91440" tIns="45720" rIns="91440" bIns="45720">
            <a:spAutoFit/>
          </a:bodyPr>
          <a:lstStyle/>
          <a:p>
            <a:pPr algn="ctr"/>
            <a:r>
              <a:rPr lang="ru-RU" sz="5400" b="1" dirty="0" smtClean="0">
                <a:ln w="12700">
                  <a:solidFill>
                    <a:schemeClr val="tx2">
                      <a:satMod val="155000"/>
                    </a:schemeClr>
                  </a:solidFill>
                  <a:prstDash val="solid"/>
                </a:ln>
                <a:solidFill>
                  <a:srgbClr val="660066"/>
                </a:solidFill>
                <a:effectLst>
                  <a:outerShdw blurRad="41275" dist="20320" dir="1800000" algn="tl" rotWithShape="0">
                    <a:srgbClr val="000000">
                      <a:alpha val="40000"/>
                    </a:srgbClr>
                  </a:outerShdw>
                </a:effectLst>
              </a:rPr>
              <a:t>Финансовая грамотность</a:t>
            </a:r>
            <a:endParaRPr lang="ru-RU" sz="5400" b="1" dirty="0" smtClean="0">
              <a:ln w="12700">
                <a:solidFill>
                  <a:schemeClr val="tx2">
                    <a:satMod val="155000"/>
                  </a:schemeClr>
                </a:solidFill>
                <a:prstDash val="solid"/>
              </a:ln>
              <a:solidFill>
                <a:srgbClr val="660066"/>
              </a:solidFill>
              <a:effectLst>
                <a:outerShdw blurRad="41275" dist="20320" dir="1800000" algn="tl" rotWithShape="0">
                  <a:srgbClr val="000000">
                    <a:alpha val="40000"/>
                  </a:srgbClr>
                </a:outerShdw>
              </a:effectLst>
            </a:endParaRPr>
          </a:p>
          <a:p>
            <a:pPr algn="ctr"/>
            <a:endParaRPr lang="ru-RU"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endParaRPr lang="ru-RU"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endParaRPr lang="ru-RU"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endParaRPr lang="ru-RU"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ru-RU"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endParaRPr lang="ru-RU"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 xmlns:p14="http://schemas.microsoft.com/office/powerpoint/2010/main" val="39568153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 name="Group 153"/>
          <p:cNvGrpSpPr/>
          <p:nvPr/>
        </p:nvGrpSpPr>
        <p:grpSpPr>
          <a:xfrm>
            <a:off x="6099251" y="-4"/>
            <a:ext cx="3044753" cy="2430022"/>
            <a:chOff x="-1" y="-2"/>
            <a:chExt cx="3044752" cy="2430021"/>
          </a:xfrm>
        </p:grpSpPr>
        <p:pic>
          <p:nvPicPr>
            <p:cNvPr id="150"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151"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154" name="Shape 154"/>
          <p:cNvSpPr/>
          <p:nvPr/>
        </p:nvSpPr>
        <p:spPr>
          <a:xfrm>
            <a:off x="628649" y="2409024"/>
            <a:ext cx="7895591" cy="116711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ctr">
              <a:lnSpc>
                <a:spcPct val="150000"/>
              </a:lnSpc>
              <a:defRPr sz="1200">
                <a:solidFill>
                  <a:srgbClr val="4D4D4C"/>
                </a:solidFill>
                <a:latin typeface="Tahoma"/>
                <a:ea typeface="Tahoma"/>
                <a:cs typeface="Tahoma"/>
                <a:sym typeface="Tahoma"/>
              </a:defRPr>
            </a:pPr>
            <a:r>
              <a:rPr b="1" smtClean="0">
                <a:solidFill>
                  <a:srgbClr val="002060"/>
                </a:solidFill>
                <a:latin typeface="+mn-lt"/>
              </a:rPr>
              <a:t>Наша финансовая безопасность напрямую зависит </a:t>
            </a:r>
            <a:r>
              <a:rPr b="1">
                <a:solidFill>
                  <a:srgbClr val="002060"/>
                </a:solidFill>
                <a:latin typeface="+mn-lt"/>
              </a:rPr>
              <a:t>от принимаемых нами ежедневно решений. </a:t>
            </a:r>
          </a:p>
          <a:p>
            <a:pPr algn="ctr">
              <a:lnSpc>
                <a:spcPct val="150000"/>
              </a:lnSpc>
              <a:defRPr sz="1200">
                <a:solidFill>
                  <a:srgbClr val="4D4D4C"/>
                </a:solidFill>
                <a:latin typeface="Tahoma"/>
                <a:ea typeface="Tahoma"/>
                <a:cs typeface="Tahoma"/>
                <a:sym typeface="Tahoma"/>
              </a:defRPr>
            </a:pPr>
            <a:r>
              <a:rPr b="1">
                <a:solidFill>
                  <a:srgbClr val="002060"/>
                </a:solidFill>
                <a:latin typeface="+mn-lt"/>
              </a:rPr>
              <a:t>Непродуманный  выбор поставщика финансовых услуг, невнимательное чтение условия договоров, отсутствие финансовой дисциплины и - как следствие - неисполнение своих обязательств и неприятная финансовая </a:t>
            </a:r>
            <a:r>
              <a:rPr b="1">
                <a:solidFill>
                  <a:srgbClr val="002060"/>
                </a:solidFill>
                <a:latin typeface="+mn-lt"/>
              </a:rPr>
              <a:t>ситуация</a:t>
            </a:r>
            <a:r>
              <a:rPr b="1" smtClean="0">
                <a:solidFill>
                  <a:srgbClr val="002060"/>
                </a:solidFill>
                <a:latin typeface="+mn-lt"/>
              </a:rPr>
              <a:t>.</a:t>
            </a:r>
            <a:endParaRPr b="1">
              <a:solidFill>
                <a:srgbClr val="002060"/>
              </a:solidFill>
              <a:latin typeface="+mn-lt"/>
            </a:endParaRPr>
          </a:p>
        </p:txBody>
      </p:sp>
      <p:sp>
        <p:nvSpPr>
          <p:cNvPr id="155" name="Shape 155"/>
          <p:cNvSpPr>
            <a:spLocks noGrp="1"/>
          </p:cNvSpPr>
          <p:nvPr>
            <p:ph type="title"/>
          </p:nvPr>
        </p:nvSpPr>
        <p:spPr>
          <a:xfrm>
            <a:off x="2156603" y="1565745"/>
            <a:ext cx="5216135" cy="667661"/>
          </a:xfrm>
          <a:prstGeom prst="rect">
            <a:avLst/>
          </a:prstGeom>
        </p:spPr>
        <p:txBody>
          <a:bodyPr>
            <a:scene3d>
              <a:camera prst="orthographicFront"/>
              <a:lightRig rig="threePt" dir="t"/>
            </a:scene3d>
            <a:sp3d extrusionH="57150">
              <a:bevelT w="38100" h="38100"/>
            </a:sp3d>
          </a:bodyPr>
          <a:lstStyle>
            <a:lvl1pPr>
              <a:defRPr sz="2800" b="1">
                <a:solidFill>
                  <a:srgbClr val="D9562C"/>
                </a:solidFill>
                <a:latin typeface="Tahoma"/>
                <a:ea typeface="Tahoma"/>
                <a:cs typeface="Tahoma"/>
                <a:sym typeface="Tahoma"/>
              </a:defRPr>
            </a:lvl1pPr>
          </a:lstStyle>
          <a:p>
            <a:r>
              <a:rPr>
                <a:ln w="12700">
                  <a:solidFill>
                    <a:srgbClr val="4F32C8"/>
                  </a:solidFill>
                  <a:prstDash val="solid"/>
                </a:ln>
                <a:solidFill>
                  <a:schemeClr val="accent5">
                    <a:lumMod val="75000"/>
                  </a:schemeClr>
                </a:solidFill>
                <a:effectLst>
                  <a:outerShdw blurRad="41275" dist="20320" dir="1800000" algn="tl" rotWithShape="0">
                    <a:srgbClr val="000000">
                      <a:alpha val="40000"/>
                    </a:srgbClr>
                  </a:outerShdw>
                </a:effectLst>
              </a:rPr>
              <a:t>Финансовая безопасность</a:t>
            </a:r>
          </a:p>
        </p:txBody>
      </p:sp>
      <p:sp>
        <p:nvSpPr>
          <p:cNvPr id="156" name="Shape 156"/>
          <p:cNvSpPr>
            <a:spLocks noGrp="1"/>
          </p:cNvSpPr>
          <p:nvPr>
            <p:ph type="sldNum" sz="quarter" idx="2"/>
          </p:nvPr>
        </p:nvSpPr>
        <p:spPr>
          <a:xfrm>
            <a:off x="8331289" y="6404292"/>
            <a:ext cx="184057"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a:t>
            </a:fld>
            <a:endParaRPr/>
          </a:p>
        </p:txBody>
      </p:sp>
      <p:sp>
        <p:nvSpPr>
          <p:cNvPr id="157" name="Shape 157"/>
          <p:cNvSpPr/>
          <p:nvPr/>
        </p:nvSpPr>
        <p:spPr>
          <a:xfrm>
            <a:off x="2482873" y="4803044"/>
            <a:ext cx="4517534" cy="1439685"/>
          </a:xfrm>
          <a:prstGeom prst="rect">
            <a:avLst/>
          </a:prstGeom>
          <a:ln w="12700">
            <a:miter lim="400000"/>
          </a:ln>
          <a:extLst>
            <a:ext uri="{C572A759-6A51-4108-AA02-DFA0A04FC94B}">
              <ma14:wrappingTextBoxFlag xmlns="" xmlns:ma14="http://schemas.microsoft.com/office/mac/drawingml/2011/main" val="1"/>
            </a:ext>
          </a:extLst>
        </p:spPr>
        <p:txBody>
          <a:bodyPr wrap="square" lIns="45718" tIns="45718" rIns="45718" bIns="45718">
            <a:spAutoFit/>
          </a:bodyPr>
          <a:lstStyle/>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solidFill>
                  <a:srgbClr val="002060"/>
                </a:solidFill>
                <a:latin typeface="+mn-lt"/>
              </a:rPr>
              <a:t>Мошенничества</a:t>
            </a:r>
            <a:r>
              <a:rPr b="1" dirty="0">
                <a:solidFill>
                  <a:srgbClr val="002060"/>
                </a:solidFill>
                <a:latin typeface="+mn-lt"/>
              </a:rPr>
              <a:t> с </a:t>
            </a:r>
            <a:r>
              <a:rPr b="1" dirty="0" err="1">
                <a:solidFill>
                  <a:srgbClr val="002060"/>
                </a:solidFill>
                <a:latin typeface="+mn-lt"/>
              </a:rPr>
              <a:t>использованием</a:t>
            </a:r>
            <a:r>
              <a:rPr b="1" dirty="0">
                <a:solidFill>
                  <a:srgbClr val="002060"/>
                </a:solidFill>
                <a:latin typeface="+mn-lt"/>
              </a:rPr>
              <a:t> </a:t>
            </a:r>
            <a:r>
              <a:rPr b="1" dirty="0" err="1">
                <a:solidFill>
                  <a:srgbClr val="002060"/>
                </a:solidFill>
                <a:latin typeface="+mn-lt"/>
              </a:rPr>
              <a:t>банковских</a:t>
            </a:r>
            <a:r>
              <a:rPr b="1" dirty="0">
                <a:solidFill>
                  <a:srgbClr val="002060"/>
                </a:solidFill>
                <a:latin typeface="+mn-lt"/>
              </a:rPr>
              <a:t> </a:t>
            </a:r>
            <a:r>
              <a:rPr b="1" dirty="0" err="1">
                <a:solidFill>
                  <a:srgbClr val="002060"/>
                </a:solidFill>
                <a:latin typeface="+mn-lt"/>
              </a:rPr>
              <a:t>карт</a:t>
            </a:r>
            <a:endParaRPr b="1" dirty="0">
              <a:solidFill>
                <a:srgbClr val="002060"/>
              </a:solidFill>
              <a:latin typeface="+mn-lt"/>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solidFill>
                  <a:srgbClr val="002060"/>
                </a:solidFill>
                <a:latin typeface="+mn-lt"/>
              </a:rPr>
              <a:t>Интернет-мошенничества</a:t>
            </a:r>
            <a:endParaRPr b="1" dirty="0">
              <a:solidFill>
                <a:srgbClr val="002060"/>
              </a:solidFill>
              <a:latin typeface="+mn-lt"/>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sz="1200" b="1" dirty="0" err="1">
                <a:solidFill>
                  <a:srgbClr val="002060"/>
                </a:solidFill>
                <a:latin typeface="+mn-lt"/>
                <a:ea typeface="Tahoma"/>
                <a:cs typeface="Tahoma"/>
              </a:rPr>
              <a:t>Мобильные</a:t>
            </a:r>
            <a:r>
              <a:rPr sz="1200" b="1" dirty="0">
                <a:solidFill>
                  <a:srgbClr val="002060"/>
                </a:solidFill>
                <a:latin typeface="+mn-lt"/>
                <a:ea typeface="Tahoma"/>
                <a:cs typeface="Tahoma"/>
              </a:rPr>
              <a:t> </a:t>
            </a:r>
            <a:r>
              <a:rPr sz="1200" b="1" dirty="0" err="1">
                <a:solidFill>
                  <a:srgbClr val="002060"/>
                </a:solidFill>
                <a:latin typeface="+mn-lt"/>
                <a:ea typeface="Tahoma"/>
                <a:cs typeface="Tahoma"/>
              </a:rPr>
              <a:t>мошенничества</a:t>
            </a:r>
            <a:endParaRPr sz="1200" b="1" dirty="0">
              <a:solidFill>
                <a:srgbClr val="002060"/>
              </a:solidFill>
              <a:latin typeface="+mn-lt"/>
              <a:ea typeface="Tahoma"/>
              <a:cs typeface="Tahoma"/>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sz="1200" b="1" dirty="0" err="1">
                <a:solidFill>
                  <a:srgbClr val="002060"/>
                </a:solidFill>
                <a:latin typeface="+mn-lt"/>
                <a:ea typeface="Tahoma"/>
                <a:cs typeface="Tahoma"/>
              </a:rPr>
              <a:t>Финансовые</a:t>
            </a:r>
            <a:r>
              <a:rPr sz="1200" b="1" dirty="0">
                <a:solidFill>
                  <a:srgbClr val="002060"/>
                </a:solidFill>
                <a:latin typeface="+mn-lt"/>
                <a:ea typeface="Tahoma"/>
                <a:cs typeface="Tahoma"/>
              </a:rPr>
              <a:t> </a:t>
            </a:r>
            <a:r>
              <a:rPr sz="1200" b="1" dirty="0" err="1">
                <a:solidFill>
                  <a:srgbClr val="002060"/>
                </a:solidFill>
                <a:latin typeface="+mn-lt"/>
                <a:ea typeface="Tahoma"/>
                <a:cs typeface="Tahoma"/>
              </a:rPr>
              <a:t>пирамиды</a:t>
            </a:r>
            <a:endParaRPr lang="ru-RU" sz="1200" b="1" dirty="0">
              <a:solidFill>
                <a:srgbClr val="002060"/>
              </a:solidFill>
              <a:latin typeface="+mn-lt"/>
              <a:ea typeface="Tahoma"/>
              <a:cs typeface="Tahoma"/>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lang="ru-RU" sz="1200" b="1" dirty="0">
                <a:solidFill>
                  <a:srgbClr val="002060"/>
                </a:solidFill>
                <a:latin typeface="+mn-lt"/>
                <a:ea typeface="Tahoma"/>
                <a:cs typeface="Tahoma"/>
              </a:rPr>
              <a:t>Кредит в продаже медицинских услуг</a:t>
            </a:r>
            <a:endParaRPr sz="1200" b="1" dirty="0">
              <a:solidFill>
                <a:srgbClr val="002060"/>
              </a:solidFill>
              <a:latin typeface="+mn-lt"/>
              <a:ea typeface="Tahoma"/>
              <a:cs typeface="Tahoma"/>
            </a:endParaRPr>
          </a:p>
        </p:txBody>
      </p:sp>
      <p:sp>
        <p:nvSpPr>
          <p:cNvPr id="158" name="Shape 158"/>
          <p:cNvSpPr/>
          <p:nvPr/>
        </p:nvSpPr>
        <p:spPr>
          <a:xfrm>
            <a:off x="818570" y="3660335"/>
            <a:ext cx="7506859" cy="613113"/>
          </a:xfrm>
          <a:prstGeom prst="rect">
            <a:avLst/>
          </a:prstGeom>
          <a:ln w="12700">
            <a:solidFill>
              <a:srgbClr val="0EBACE"/>
            </a:solidFill>
            <a:miter/>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b="1">
                <a:solidFill>
                  <a:srgbClr val="4D4D4C"/>
                </a:solidFill>
                <a:latin typeface="Tahoma"/>
                <a:ea typeface="Tahoma"/>
                <a:cs typeface="Tahoma"/>
                <a:sym typeface="Tahoma"/>
              </a:defRPr>
            </a:pPr>
            <a:r>
              <a:rPr>
                <a:solidFill>
                  <a:srgbClr val="002060"/>
                </a:solidFill>
                <a:latin typeface="+mn-lt"/>
              </a:rPr>
              <a:t>Финансовое мошенничество</a:t>
            </a:r>
            <a:r>
              <a:rPr>
                <a:solidFill>
                  <a:srgbClr val="002060"/>
                </a:solidFill>
                <a:latin typeface="+mn-lt"/>
              </a:rPr>
              <a:t> — совершение противоправных действий в сфере денежного обращения путем обмана, злоупотребления доверием и других манипуляций с целью незаконного обогащения.</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азвание 4"/>
          <p:cNvSpPr>
            <a:spLocks noGrp="1"/>
          </p:cNvSpPr>
          <p:nvPr>
            <p:ph type="title" idx="4294967295"/>
          </p:nvPr>
        </p:nvSpPr>
        <p:spPr>
          <a:xfrm>
            <a:off x="295835" y="1586754"/>
            <a:ext cx="8848165" cy="1627093"/>
          </a:xfrm>
        </p:spPr>
        <p:txBody>
          <a:bodyPr>
            <a:normAutofit/>
          </a:bodyPr>
          <a:lstStyle/>
          <a:p>
            <a:pPr algn="ctr"/>
            <a:r>
              <a:rPr lang="ru-RU" sz="2900" cap="none" dirty="0">
                <a:ln w="18000">
                  <a:solidFill>
                    <a:srgbClr val="7030A0"/>
                  </a:solidFill>
                  <a:prstDash val="solid"/>
                  <a:miter lim="800000"/>
                </a:ln>
                <a:solidFill>
                  <a:schemeClr val="accent6">
                    <a:lumMod val="75000"/>
                  </a:schemeClr>
                </a:solidFill>
                <a:effectLst>
                  <a:outerShdw blurRad="25500" dist="23000" dir="7020000" algn="tl">
                    <a:srgbClr val="000000">
                      <a:alpha val="50000"/>
                    </a:srgbClr>
                  </a:outerShdw>
                </a:effectLst>
                <a:latin typeface="Tahoma"/>
                <a:ea typeface="Tahoma"/>
                <a:cs typeface="Tahoma"/>
                <a:sym typeface="Tahoma"/>
              </a:rPr>
              <a:t>Мошенничества с использованиям банковских карт</a:t>
            </a:r>
            <a:r>
              <a:rPr lang="ru-RU" sz="2139" cap="none" dirty="0">
                <a:ln w="18000">
                  <a:solidFill>
                    <a:srgbClr val="7030A0"/>
                  </a:solidFill>
                  <a:prstDash val="solid"/>
                  <a:miter lim="800000"/>
                </a:ln>
                <a:noFill/>
                <a:effectLst>
                  <a:outerShdw blurRad="25500" dist="23000" dir="7020000" algn="tl">
                    <a:srgbClr val="000000">
                      <a:alpha val="50000"/>
                    </a:srgbClr>
                  </a:outerShdw>
                </a:effectLst>
              </a:rPr>
              <a:t/>
            </a:r>
            <a:br>
              <a:rPr lang="ru-RU" sz="2139" cap="none" dirty="0">
                <a:ln w="18000">
                  <a:solidFill>
                    <a:srgbClr val="7030A0"/>
                  </a:solidFill>
                  <a:prstDash val="solid"/>
                  <a:miter lim="800000"/>
                </a:ln>
                <a:noFill/>
                <a:effectLst>
                  <a:outerShdw blurRad="25500" dist="23000" dir="7020000" algn="tl">
                    <a:srgbClr val="000000">
                      <a:alpha val="50000"/>
                    </a:srgbClr>
                  </a:outerShdw>
                </a:effectLst>
              </a:rPr>
            </a:br>
            <a:r>
              <a:rPr lang="ru-RU" sz="2139" cap="none" dirty="0">
                <a:ln w="18000">
                  <a:solidFill>
                    <a:srgbClr val="7030A0"/>
                  </a:solidFill>
                  <a:prstDash val="solid"/>
                  <a:miter lim="800000"/>
                </a:ln>
                <a:noFill/>
                <a:effectLst>
                  <a:outerShdw blurRad="25500" dist="23000" dir="7020000" algn="tl">
                    <a:srgbClr val="000000">
                      <a:alpha val="50000"/>
                    </a:srgbClr>
                  </a:outerShdw>
                </a:effectLst>
              </a:rPr>
              <a:t/>
            </a:r>
            <a:br>
              <a:rPr lang="ru-RU" sz="2139" cap="none" dirty="0">
                <a:ln w="18000">
                  <a:solidFill>
                    <a:srgbClr val="7030A0"/>
                  </a:solidFill>
                  <a:prstDash val="solid"/>
                  <a:miter lim="800000"/>
                </a:ln>
                <a:noFill/>
                <a:effectLst>
                  <a:outerShdw blurRad="25500" dist="23000" dir="7020000" algn="tl">
                    <a:srgbClr val="000000">
                      <a:alpha val="50000"/>
                    </a:srgbClr>
                  </a:outerShdw>
                </a:effectLst>
              </a:rPr>
            </a:br>
            <a:endParaRPr lang="ru-RU" sz="2600" cap="none" dirty="0">
              <a:ln w="18000">
                <a:solidFill>
                  <a:srgbClr val="7030A0"/>
                </a:solidFill>
                <a:prstDash val="solid"/>
                <a:miter lim="800000"/>
              </a:ln>
              <a:noFill/>
              <a:effectLst>
                <a:outerShdw blurRad="25500" dist="23000" dir="7020000" algn="tl">
                  <a:srgbClr val="000000">
                    <a:alpha val="50000"/>
                  </a:srgbClr>
                </a:outerShdw>
              </a:effectLst>
              <a:latin typeface="+mn-lt"/>
              <a:ea typeface="+mn-ea"/>
              <a:cs typeface="+mn-cs"/>
              <a:sym typeface="Calibri"/>
            </a:endParaRPr>
          </a:p>
        </p:txBody>
      </p:sp>
      <p:pic>
        <p:nvPicPr>
          <p:cNvPr id="4" name="image4.png"/>
          <p:cNvPicPr>
            <a:picLocks noChangeAspect="1"/>
          </p:cNvPicPr>
          <p:nvPr/>
        </p:nvPicPr>
        <p:blipFill>
          <a:blip r:embed="rId2">
            <a:extLst/>
          </a:blip>
          <a:stretch>
            <a:fillRect/>
          </a:stretch>
        </p:blipFill>
        <p:spPr>
          <a:xfrm>
            <a:off x="2697404" y="3496236"/>
            <a:ext cx="3565315" cy="2188248"/>
          </a:xfrm>
          <a:prstGeom prst="rect">
            <a:avLst/>
          </a:prstGeom>
          <a:ln w="12700">
            <a:miter lim="400000"/>
          </a:ln>
        </p:spPr>
      </p:pic>
    </p:spTree>
    <p:extLst>
      <p:ext uri="{BB962C8B-B14F-4D97-AF65-F5344CB8AC3E}">
        <p14:creationId xmlns="" xmlns:p14="http://schemas.microsoft.com/office/powerpoint/2010/main" val="3089722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image4.png"/>
          <p:cNvPicPr>
            <a:picLocks noChangeAspect="1"/>
          </p:cNvPicPr>
          <p:nvPr/>
        </p:nvPicPr>
        <p:blipFill>
          <a:blip r:embed="rId2">
            <a:extLst/>
          </a:blip>
          <a:stretch>
            <a:fillRect/>
          </a:stretch>
        </p:blipFill>
        <p:spPr>
          <a:xfrm>
            <a:off x="263487" y="2240448"/>
            <a:ext cx="3565315" cy="2879259"/>
          </a:xfrm>
          <a:prstGeom prst="rect">
            <a:avLst/>
          </a:prstGeom>
          <a:ln w="12700">
            <a:miter lim="400000"/>
          </a:ln>
        </p:spPr>
      </p:pic>
      <p:grpSp>
        <p:nvGrpSpPr>
          <p:cNvPr id="170" name="Group 170"/>
          <p:cNvGrpSpPr/>
          <p:nvPr/>
        </p:nvGrpSpPr>
        <p:grpSpPr>
          <a:xfrm>
            <a:off x="6099251" y="-4"/>
            <a:ext cx="3044753" cy="2430022"/>
            <a:chOff x="-1" y="-2"/>
            <a:chExt cx="3044752" cy="2430021"/>
          </a:xfrm>
        </p:grpSpPr>
        <p:pic>
          <p:nvPicPr>
            <p:cNvPr id="167" name="image1.png"/>
            <p:cNvPicPr>
              <a:picLocks noChangeAspect="1"/>
            </p:cNvPicPr>
            <p:nvPr/>
          </p:nvPicPr>
          <p:blipFill>
            <a:blip r:embed="rId3" cstate="print">
              <a:extLst/>
            </a:blip>
            <a:srcRect t="48598" r="13139"/>
            <a:stretch>
              <a:fillRect/>
            </a:stretch>
          </p:blipFill>
          <p:spPr>
            <a:xfrm>
              <a:off x="-1" y="-2"/>
              <a:ext cx="3044752" cy="1285949"/>
            </a:xfrm>
            <a:prstGeom prst="rect">
              <a:avLst/>
            </a:prstGeom>
            <a:ln w="12700" cap="flat">
              <a:noFill/>
              <a:miter lim="400000"/>
            </a:ln>
            <a:effectLst/>
          </p:spPr>
        </p:pic>
        <p:pic>
          <p:nvPicPr>
            <p:cNvPr id="168" name="image1.png"/>
            <p:cNvPicPr>
              <a:picLocks noChangeAspect="1"/>
            </p:cNvPicPr>
            <p:nvPr/>
          </p:nvPicPr>
          <p:blipFill>
            <a:blip r:embed="rId4"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172" name="Shape 172"/>
          <p:cNvSpPr/>
          <p:nvPr/>
        </p:nvSpPr>
        <p:spPr>
          <a:xfrm>
            <a:off x="4120401" y="1933295"/>
            <a:ext cx="3996355" cy="3970314"/>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a:solidFill>
                  <a:srgbClr val="4D4D4C"/>
                </a:solidFill>
                <a:latin typeface="Tahoma"/>
                <a:ea typeface="Tahoma"/>
                <a:cs typeface="Tahoma"/>
                <a:sym typeface="Tahoma"/>
              </a:defRPr>
            </a:pPr>
            <a:r>
              <a:rPr b="1">
                <a:solidFill>
                  <a:srgbClr val="002060"/>
                </a:solidFill>
                <a:latin typeface="+mn-lt"/>
              </a:rPr>
              <a:t>Банковская карта – удобный инструмент повседневных расчетов.</a:t>
            </a:r>
          </a:p>
          <a:p>
            <a:pPr algn="just">
              <a:lnSpc>
                <a:spcPct val="150000"/>
              </a:lnSpc>
              <a:defRPr sz="1200">
                <a:solidFill>
                  <a:srgbClr val="4D4D4C"/>
                </a:solidFill>
                <a:latin typeface="Tahoma"/>
                <a:ea typeface="Tahoma"/>
                <a:cs typeface="Tahoma"/>
                <a:sym typeface="Tahoma"/>
              </a:defRPr>
            </a:pPr>
            <a:r>
              <a:rPr>
                <a:latin typeface="+mn-lt"/>
              </a:rPr>
              <a:t> </a:t>
            </a:r>
            <a:endParaRPr>
              <a:solidFill>
                <a:srgbClr val="FCB800"/>
              </a:solidFill>
              <a:latin typeface="+mn-lt"/>
            </a:endParaRPr>
          </a:p>
          <a:p>
            <a:pPr algn="just">
              <a:lnSpc>
                <a:spcPct val="150000"/>
              </a:lnSpc>
              <a:defRPr sz="1200" b="1">
                <a:solidFill>
                  <a:srgbClr val="0EBACE"/>
                </a:solidFill>
                <a:latin typeface="Tahoma"/>
                <a:ea typeface="Tahoma"/>
                <a:cs typeface="Tahoma"/>
                <a:sym typeface="Tahoma"/>
              </a:defRPr>
            </a:pPr>
            <a:r>
              <a:rPr>
                <a:solidFill>
                  <a:srgbClr val="4F32C8"/>
                </a:solidFill>
                <a:latin typeface="+mn-lt"/>
              </a:rPr>
              <a:t>Наиболее распространены:</a:t>
            </a:r>
          </a:p>
          <a:p>
            <a:pPr algn="just">
              <a:lnSpc>
                <a:spcPct val="150000"/>
              </a:lnSpc>
              <a:defRPr sz="1200" b="1">
                <a:solidFill>
                  <a:srgbClr val="0EBACE"/>
                </a:solidFill>
                <a:latin typeface="Tahoma"/>
                <a:ea typeface="Tahoma"/>
                <a:cs typeface="Tahoma"/>
                <a:sym typeface="Tahoma"/>
              </a:defRPr>
            </a:pPr>
            <a:endParaRPr>
              <a:latin typeface="+mn-lt"/>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latin typeface="+mn-lt"/>
              </a:rPr>
              <a:t>Дебетовые - инструмент управления банковским счетом, на котором размещены собственные средства держателя карты.</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endParaRPr b="1">
              <a:solidFill>
                <a:srgbClr val="002060"/>
              </a:solidFill>
              <a:latin typeface="+mn-lt"/>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latin typeface="+mn-lt"/>
              </a:rPr>
              <a:t>Кредитные - это банковская пластиковая карта, позволяющая на основании заключенного с банком договора брать в долг у банка определенные суммы денег в пределах установленного кредитного лимита. </a:t>
            </a:r>
          </a:p>
        </p:txBody>
      </p:sp>
      <p:sp>
        <p:nvSpPr>
          <p:cNvPr id="173" name="Shape 173"/>
          <p:cNvSpPr>
            <a:spLocks noGrp="1"/>
          </p:cNvSpPr>
          <p:nvPr>
            <p:ph type="title"/>
          </p:nvPr>
        </p:nvSpPr>
        <p:spPr>
          <a:xfrm>
            <a:off x="4133851" y="1286345"/>
            <a:ext cx="4390393" cy="667661"/>
          </a:xfrm>
          <a:prstGeom prst="rect">
            <a:avLst/>
          </a:prstGeom>
        </p:spPr>
        <p:txBody>
          <a:bodyPr>
            <a:scene3d>
              <a:camera prst="orthographicFront"/>
              <a:lightRig rig="threePt" dir="t"/>
            </a:scene3d>
            <a:sp3d extrusionH="57150">
              <a:bevelT w="38100" h="38100"/>
            </a:sp3d>
          </a:bodyPr>
          <a:lstStyle>
            <a:lvl1pPr>
              <a:defRPr sz="3200" b="1">
                <a:solidFill>
                  <a:srgbClr val="D9562C"/>
                </a:solidFill>
                <a:latin typeface="Tahoma"/>
                <a:ea typeface="Tahoma"/>
                <a:cs typeface="Tahoma"/>
                <a:sym typeface="Tahoma"/>
              </a:defRPr>
            </a:lvl1pPr>
          </a:lstStyle>
          <a:p>
            <a:r>
              <a:rPr>
                <a:ln>
                  <a:solidFill>
                    <a:srgbClr val="7030A0"/>
                  </a:solidFill>
                </a:ln>
                <a:solidFill>
                  <a:srgbClr val="7030A0"/>
                </a:solidFill>
              </a:rPr>
              <a:t>КАРТА</a:t>
            </a:r>
          </a:p>
        </p:txBody>
      </p:sp>
      <p:sp>
        <p:nvSpPr>
          <p:cNvPr id="174" name="Shape 174"/>
          <p:cNvSpPr>
            <a:spLocks noGrp="1"/>
          </p:cNvSpPr>
          <p:nvPr>
            <p:ph type="sldNum" sz="quarter" idx="2"/>
          </p:nvPr>
        </p:nvSpPr>
        <p:spPr>
          <a:xfrm>
            <a:off x="8331289" y="6404292"/>
            <a:ext cx="184057"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4</a:t>
            </a:fld>
            <a:endParaRP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0" name="Group 180"/>
          <p:cNvGrpSpPr/>
          <p:nvPr/>
        </p:nvGrpSpPr>
        <p:grpSpPr>
          <a:xfrm>
            <a:off x="6099251" y="-4"/>
            <a:ext cx="3044753" cy="2430022"/>
            <a:chOff x="-1" y="-2"/>
            <a:chExt cx="3044752" cy="2430021"/>
          </a:xfrm>
        </p:grpSpPr>
        <p:pic>
          <p:nvPicPr>
            <p:cNvPr id="177"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178"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182" name="Shape 182"/>
          <p:cNvSpPr/>
          <p:nvPr/>
        </p:nvSpPr>
        <p:spPr>
          <a:xfrm>
            <a:off x="474500" y="4839396"/>
            <a:ext cx="7598862" cy="1716684"/>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b="1">
                <a:solidFill>
                  <a:srgbClr val="002060"/>
                </a:solidFill>
              </a:rPr>
              <a:t>Способы обмана людей и кражи денег с их банковских карт разнообразны: от подглядывания из-за плеча во время операций с банкоматом и последующего хищения карты до хакерских атак на программное обеспечение. При этом преступники постоянно придумывают новые способы хищения денежных средств, по мере того как старые перестают работать. Именно поэтому важно быть в курсе основных приемов, которые используют злоумышленники, и соблюдать базовые правила безопасности.</a:t>
            </a:r>
          </a:p>
        </p:txBody>
      </p:sp>
      <p:sp>
        <p:nvSpPr>
          <p:cNvPr id="183" name="Shape 183"/>
          <p:cNvSpPr>
            <a:spLocks noGrp="1"/>
          </p:cNvSpPr>
          <p:nvPr>
            <p:ph type="title"/>
          </p:nvPr>
        </p:nvSpPr>
        <p:spPr>
          <a:xfrm>
            <a:off x="1010940" y="1246998"/>
            <a:ext cx="7016954" cy="667661"/>
          </a:xfrm>
          <a:prstGeom prst="rect">
            <a:avLst/>
          </a:prstGeom>
        </p:spPr>
        <p:txBody>
          <a:bodyPr/>
          <a:lstStyle>
            <a:lvl1pPr defTabSz="740662">
              <a:defRPr sz="2500" b="1">
                <a:solidFill>
                  <a:srgbClr val="D9562C"/>
                </a:solidFill>
                <a:latin typeface="Tahoma"/>
                <a:ea typeface="Tahoma"/>
                <a:cs typeface="Tahoma"/>
                <a:sym typeface="Tahoma"/>
              </a:defRPr>
            </a:lvl1pPr>
          </a:lstStyle>
          <a:p>
            <a:r>
              <a:rPr>
                <a:ln w="12700">
                  <a:solidFill>
                    <a:srgbClr val="4F32C8"/>
                  </a:solidFill>
                  <a:prstDash val="solid"/>
                </a:ln>
                <a:solidFill>
                  <a:schemeClr val="accent5">
                    <a:lumMod val="75000"/>
                  </a:schemeClr>
                </a:solidFill>
                <a:effectLst>
                  <a:outerShdw blurRad="41275" dist="20320" dir="1800000" algn="tl" rotWithShape="0">
                    <a:srgbClr val="000000">
                      <a:alpha val="40000"/>
                    </a:srgbClr>
                  </a:outerShdw>
                </a:effectLst>
              </a:rPr>
              <a:t>СХЕМЫ МОШЕННИЧЕСТВ С КАРТАМИ</a:t>
            </a:r>
          </a:p>
        </p:txBody>
      </p:sp>
      <p:sp>
        <p:nvSpPr>
          <p:cNvPr id="184" name="Shape 184"/>
          <p:cNvSpPr>
            <a:spLocks noGrp="1"/>
          </p:cNvSpPr>
          <p:nvPr>
            <p:ph type="sldNum" sz="quarter" idx="2"/>
          </p:nvPr>
        </p:nvSpPr>
        <p:spPr>
          <a:xfrm>
            <a:off x="8331289" y="6404292"/>
            <a:ext cx="184057"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5</a:t>
            </a:fld>
            <a:endParaRPr/>
          </a:p>
        </p:txBody>
      </p:sp>
      <p:pic>
        <p:nvPicPr>
          <p:cNvPr id="185" name="image5.png"/>
          <p:cNvPicPr>
            <a:picLocks noChangeAspect="1"/>
          </p:cNvPicPr>
          <p:nvPr/>
        </p:nvPicPr>
        <p:blipFill>
          <a:blip r:embed="rId4">
            <a:extLst/>
          </a:blip>
          <a:stretch>
            <a:fillRect/>
          </a:stretch>
        </p:blipFill>
        <p:spPr>
          <a:xfrm>
            <a:off x="310470" y="2418459"/>
            <a:ext cx="7926921" cy="2126050"/>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0" name="Group 190"/>
          <p:cNvGrpSpPr/>
          <p:nvPr/>
        </p:nvGrpSpPr>
        <p:grpSpPr>
          <a:xfrm>
            <a:off x="6099251" y="-4"/>
            <a:ext cx="3044753" cy="2430022"/>
            <a:chOff x="-1" y="-2"/>
            <a:chExt cx="3044752" cy="2430021"/>
          </a:xfrm>
        </p:grpSpPr>
        <p:pic>
          <p:nvPicPr>
            <p:cNvPr id="187"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188"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192" name="Shape 192"/>
          <p:cNvSpPr/>
          <p:nvPr/>
        </p:nvSpPr>
        <p:spPr>
          <a:xfrm>
            <a:off x="474500" y="2077314"/>
            <a:ext cx="7598862" cy="60868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b="1">
                <a:solidFill>
                  <a:srgbClr val="002060"/>
                </a:solidFill>
                <a:latin typeface="+mn-lt"/>
              </a:rPr>
              <a:t>Предполагает установку специальных устройств на банкоматы, с помощью которых преступники получают информацию о карте.</a:t>
            </a:r>
          </a:p>
        </p:txBody>
      </p:sp>
      <p:sp>
        <p:nvSpPr>
          <p:cNvPr id="193" name="Shape 193"/>
          <p:cNvSpPr>
            <a:spLocks noGrp="1"/>
          </p:cNvSpPr>
          <p:nvPr>
            <p:ph type="title"/>
          </p:nvPr>
        </p:nvSpPr>
        <p:spPr>
          <a:xfrm>
            <a:off x="1010940" y="1246998"/>
            <a:ext cx="6525984" cy="667661"/>
          </a:xfrm>
          <a:prstGeom prst="rect">
            <a:avLst/>
          </a:prstGeom>
        </p:spPr>
        <p:txBody>
          <a:bodyPr>
            <a:scene3d>
              <a:camera prst="orthographicFront"/>
              <a:lightRig rig="threePt" dir="t"/>
            </a:scene3d>
            <a:sp3d extrusionH="57150">
              <a:bevelT w="38100" h="38100"/>
            </a:sp3d>
          </a:bodyPr>
          <a:lstStyle>
            <a:lvl1pPr>
              <a:defRPr sz="3200" b="1">
                <a:solidFill>
                  <a:srgbClr val="D9562C"/>
                </a:solidFill>
                <a:latin typeface="Tahoma"/>
                <a:ea typeface="Tahoma"/>
                <a:cs typeface="Tahoma"/>
                <a:sym typeface="Tahoma"/>
              </a:defRPr>
            </a:lvl1pPr>
          </a:lstStyle>
          <a:p>
            <a:r>
              <a:rPr>
                <a:solidFill>
                  <a:srgbClr val="4F32C8"/>
                </a:solidFill>
              </a:rPr>
              <a:t>СКИММИНГ</a:t>
            </a:r>
          </a:p>
        </p:txBody>
      </p:sp>
      <p:sp>
        <p:nvSpPr>
          <p:cNvPr id="194" name="Shape 194"/>
          <p:cNvSpPr>
            <a:spLocks noGrp="1"/>
          </p:cNvSpPr>
          <p:nvPr>
            <p:ph type="sldNum" sz="quarter" idx="2"/>
          </p:nvPr>
        </p:nvSpPr>
        <p:spPr>
          <a:xfrm>
            <a:off x="8331289" y="6404292"/>
            <a:ext cx="184057"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6</a:t>
            </a:fld>
            <a:endParaRPr/>
          </a:p>
        </p:txBody>
      </p:sp>
      <p:pic>
        <p:nvPicPr>
          <p:cNvPr id="195" name="image6.png"/>
          <p:cNvPicPr>
            <a:picLocks noChangeAspect="1"/>
          </p:cNvPicPr>
          <p:nvPr/>
        </p:nvPicPr>
        <p:blipFill>
          <a:blip r:embed="rId4" cstate="print">
            <a:extLst/>
          </a:blip>
          <a:stretch>
            <a:fillRect/>
          </a:stretch>
        </p:blipFill>
        <p:spPr>
          <a:xfrm>
            <a:off x="3101973" y="3990745"/>
            <a:ext cx="1151396" cy="1522713"/>
          </a:xfrm>
          <a:prstGeom prst="rect">
            <a:avLst/>
          </a:prstGeom>
          <a:ln w="12700">
            <a:miter lim="400000"/>
          </a:ln>
        </p:spPr>
      </p:pic>
      <p:pic>
        <p:nvPicPr>
          <p:cNvPr id="196" name="image7.png"/>
          <p:cNvPicPr>
            <a:picLocks noChangeAspect="1"/>
          </p:cNvPicPr>
          <p:nvPr/>
        </p:nvPicPr>
        <p:blipFill>
          <a:blip r:embed="rId5">
            <a:extLst/>
          </a:blip>
          <a:stretch>
            <a:fillRect/>
          </a:stretch>
        </p:blipFill>
        <p:spPr>
          <a:xfrm>
            <a:off x="4647877" y="3999926"/>
            <a:ext cx="3187453" cy="1522710"/>
          </a:xfrm>
          <a:prstGeom prst="rect">
            <a:avLst/>
          </a:prstGeom>
          <a:ln w="12700">
            <a:miter lim="400000"/>
          </a:ln>
        </p:spPr>
      </p:pic>
      <p:sp>
        <p:nvSpPr>
          <p:cNvPr id="197" name="Shape 197"/>
          <p:cNvSpPr/>
          <p:nvPr/>
        </p:nvSpPr>
        <p:spPr>
          <a:xfrm>
            <a:off x="551209" y="2767327"/>
            <a:ext cx="3653949" cy="1439685"/>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b="1">
                <a:solidFill>
                  <a:srgbClr val="002060"/>
                </a:solidFill>
              </a:rPr>
              <a:t>Таковыми выступают накладная клавиатура (очень похожая на настоящую) и устройство для считывания данных карты, которое устанавливается на картридер</a:t>
            </a:r>
          </a:p>
        </p:txBody>
      </p:sp>
      <p:sp>
        <p:nvSpPr>
          <p:cNvPr id="198" name="Shape 198"/>
          <p:cNvSpPr/>
          <p:nvPr/>
        </p:nvSpPr>
        <p:spPr>
          <a:xfrm>
            <a:off x="4567678" y="2767327"/>
            <a:ext cx="3187454" cy="116268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a:solidFill>
                  <a:srgbClr val="4D4D4C"/>
                </a:solidFill>
                <a:latin typeface="Tahoma"/>
                <a:ea typeface="Tahoma"/>
                <a:cs typeface="Tahoma"/>
                <a:sym typeface="Tahoma"/>
              </a:defRPr>
            </a:pPr>
            <a:r>
              <a:rPr b="1">
                <a:solidFill>
                  <a:srgbClr val="002060"/>
                </a:solidFill>
              </a:rPr>
              <a:t>Вместо клавиатуры может быть установлена миниатюрная камера, которая заснимет процесс </a:t>
            </a:r>
            <a:r>
              <a:rPr b="1">
                <a:solidFill>
                  <a:srgbClr val="002060"/>
                </a:solidFill>
              </a:rPr>
              <a:t>ввода ПИН-кода</a:t>
            </a:r>
            <a:r>
              <a:rPr b="1">
                <a:solidFill>
                  <a:srgbClr val="002060"/>
                </a:solidFill>
              </a:rPr>
              <a:t>.</a:t>
            </a:r>
          </a:p>
        </p:txBody>
      </p:sp>
      <p:pic>
        <p:nvPicPr>
          <p:cNvPr id="199" name="image8.png"/>
          <p:cNvPicPr>
            <a:picLocks noChangeAspect="1"/>
          </p:cNvPicPr>
          <p:nvPr/>
        </p:nvPicPr>
        <p:blipFill>
          <a:blip r:embed="rId6" cstate="print">
            <a:extLst/>
          </a:blip>
          <a:stretch>
            <a:fillRect/>
          </a:stretch>
        </p:blipFill>
        <p:spPr>
          <a:xfrm>
            <a:off x="661766" y="3990745"/>
            <a:ext cx="2045699" cy="1522713"/>
          </a:xfrm>
          <a:prstGeom prst="rect">
            <a:avLst/>
          </a:prstGeom>
          <a:ln w="12700">
            <a:miter lim="400000"/>
          </a:ln>
        </p:spPr>
      </p:pic>
      <p:sp>
        <p:nvSpPr>
          <p:cNvPr id="200" name="Shape 200"/>
          <p:cNvSpPr/>
          <p:nvPr/>
        </p:nvSpPr>
        <p:spPr>
          <a:xfrm>
            <a:off x="673705" y="5667530"/>
            <a:ext cx="7200452" cy="608689"/>
          </a:xfrm>
          <a:prstGeom prst="rect">
            <a:avLst/>
          </a:prstGeom>
          <a:ln w="12700">
            <a:solidFill>
              <a:srgbClr val="0EBACE"/>
            </a:solidFill>
            <a:miter/>
          </a:ln>
          <a:extLst>
            <a:ext uri="{C572A759-6A51-4108-AA02-DFA0A04FC94B}">
              <ma14:wrappingTextBoxFlag xmlns="" xmlns:ma14="http://schemas.microsoft.com/office/mac/drawingml/2011/main" val="1"/>
            </a:ext>
          </a:extLst>
        </p:spPr>
        <p:txBody>
          <a:bodyPr lIns="45718" tIns="45718" rIns="45718" bIns="45718">
            <a:spAutoFit/>
          </a:bodyPr>
          <a:lstStyle>
            <a:lvl1pPr algn="ctr">
              <a:lnSpc>
                <a:spcPct val="150000"/>
              </a:lnSpc>
              <a:defRPr sz="1200">
                <a:solidFill>
                  <a:srgbClr val="4D4D4C"/>
                </a:solidFill>
                <a:latin typeface="Tahoma"/>
                <a:ea typeface="Tahoma"/>
                <a:cs typeface="Tahoma"/>
                <a:sym typeface="Tahoma"/>
              </a:defRPr>
            </a:lvl1pPr>
          </a:lstStyle>
          <a:p>
            <a:r>
              <a:rPr b="1">
                <a:solidFill>
                  <a:srgbClr val="002060"/>
                </a:solidFill>
              </a:rPr>
              <a:t>При использовании банкомата осмотрите поверхность над ПИН-клавиатурой и устройство для приема карты на предмет нахождения посторонних предметов. </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 name="Group 205"/>
          <p:cNvGrpSpPr/>
          <p:nvPr/>
        </p:nvGrpSpPr>
        <p:grpSpPr>
          <a:xfrm>
            <a:off x="6099251" y="-4"/>
            <a:ext cx="3044753" cy="2430022"/>
            <a:chOff x="-1" y="-2"/>
            <a:chExt cx="3044752" cy="2430021"/>
          </a:xfrm>
        </p:grpSpPr>
        <p:pic>
          <p:nvPicPr>
            <p:cNvPr id="202"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203"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207" name="Shape 207"/>
          <p:cNvSpPr/>
          <p:nvPr/>
        </p:nvSpPr>
        <p:spPr>
          <a:xfrm>
            <a:off x="474500" y="2077314"/>
            <a:ext cx="7598862" cy="60868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a:solidFill>
                  <a:srgbClr val="4D4D4C"/>
                </a:solidFill>
                <a:latin typeface="Tahoma"/>
                <a:ea typeface="Tahoma"/>
                <a:cs typeface="Tahoma"/>
                <a:sym typeface="Tahoma"/>
              </a:defRPr>
            </a:pPr>
            <a:r>
              <a:rPr b="1">
                <a:solidFill>
                  <a:srgbClr val="002060"/>
                </a:solidFill>
              </a:rPr>
              <a:t>или помощь прохожего. Суть этого вида мошенничества заключается в установке на банкомат устройства, которое </a:t>
            </a:r>
            <a:r>
              <a:rPr b="1">
                <a:solidFill>
                  <a:srgbClr val="002060"/>
                </a:solidFill>
              </a:rPr>
              <a:t>блокирует карту и не выдает ее обратно</a:t>
            </a:r>
            <a:r>
              <a:rPr b="1">
                <a:solidFill>
                  <a:srgbClr val="002060"/>
                </a:solidFill>
              </a:rPr>
              <a:t>.</a:t>
            </a:r>
          </a:p>
        </p:txBody>
      </p:sp>
      <p:sp>
        <p:nvSpPr>
          <p:cNvPr id="208" name="Shape 208"/>
          <p:cNvSpPr>
            <a:spLocks noGrp="1"/>
          </p:cNvSpPr>
          <p:nvPr>
            <p:ph type="title"/>
          </p:nvPr>
        </p:nvSpPr>
        <p:spPr>
          <a:xfrm>
            <a:off x="819509" y="1298757"/>
            <a:ext cx="6493128" cy="667661"/>
          </a:xfrm>
          <a:prstGeom prst="rect">
            <a:avLst/>
          </a:prstGeom>
        </p:spPr>
        <p:txBody>
          <a:bodyPr/>
          <a:lstStyle>
            <a:lvl1pPr defTabSz="850391">
              <a:defRPr sz="2900" b="1">
                <a:solidFill>
                  <a:srgbClr val="D9562C"/>
                </a:solidFill>
                <a:latin typeface="Tahoma"/>
                <a:ea typeface="Tahoma"/>
                <a:cs typeface="Tahoma"/>
                <a:sym typeface="Tahoma"/>
              </a:defRPr>
            </a:lvl1pPr>
          </a:lstStyle>
          <a:p>
            <a:r>
              <a:rPr>
                <a:ln w="12700">
                  <a:solidFill>
                    <a:schemeClr val="tx2">
                      <a:satMod val="155000"/>
                    </a:schemeClr>
                  </a:solidFill>
                  <a:prstDash val="solid"/>
                </a:ln>
                <a:solidFill>
                  <a:srgbClr val="4F32C8"/>
                </a:solidFill>
                <a:effectLst>
                  <a:outerShdw blurRad="41275" dist="20320" dir="1800000" algn="tl" rotWithShape="0">
                    <a:srgbClr val="000000">
                      <a:alpha val="40000"/>
                    </a:srgbClr>
                  </a:outerShdw>
                </a:effectLst>
              </a:rPr>
              <a:t>ТРАППИНГ</a:t>
            </a:r>
            <a:r>
              <a:rPr>
                <a:solidFill>
                  <a:srgbClr val="4F32C8"/>
                </a:solidFill>
              </a:rPr>
              <a:t> (ЛИВАНСКАЯ ПЕТЛЯ)</a:t>
            </a:r>
          </a:p>
        </p:txBody>
      </p:sp>
      <p:sp>
        <p:nvSpPr>
          <p:cNvPr id="209" name="Shape 209"/>
          <p:cNvSpPr>
            <a:spLocks noGrp="1"/>
          </p:cNvSpPr>
          <p:nvPr>
            <p:ph type="sldNum" sz="quarter" idx="2"/>
          </p:nvPr>
        </p:nvSpPr>
        <p:spPr>
          <a:xfrm>
            <a:off x="8331289" y="6404292"/>
            <a:ext cx="184057"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7</a:t>
            </a:fld>
            <a:endParaRPr/>
          </a:p>
        </p:txBody>
      </p:sp>
      <p:sp>
        <p:nvSpPr>
          <p:cNvPr id="210" name="Shape 210"/>
          <p:cNvSpPr/>
          <p:nvPr/>
        </p:nvSpPr>
        <p:spPr>
          <a:xfrm>
            <a:off x="572616" y="4924107"/>
            <a:ext cx="7402629" cy="116268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a:solidFill>
                  <a:srgbClr val="002060"/>
                </a:solidFill>
              </a:rPr>
              <a:t>На помощь человеку приходит «добрый» мошенник, раздавая различные советы. В процессе «помощи» растерянный человек обычно соглашается на введение ПИН-кода, который и запоминает преступник. После чего мошенник «уходит», советуя обратиться в банк. Растерянный человек оставляет карту в банкомате, а мошенник спокойно ее достает и использует по своему усмотрению.</a:t>
            </a:r>
          </a:p>
        </p:txBody>
      </p:sp>
      <p:sp>
        <p:nvSpPr>
          <p:cNvPr id="211" name="Shape 211"/>
          <p:cNvSpPr/>
          <p:nvPr/>
        </p:nvSpPr>
        <p:spPr>
          <a:xfrm>
            <a:off x="3261213" y="2894327"/>
            <a:ext cx="4677658" cy="199368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a:solidFill>
                  <a:srgbClr val="002060"/>
                </a:solidFill>
              </a:rPr>
              <a:t>Отрезок фотопленки (складывается пополам, края загибаются под углом в 90 градусов) вставляется в банкомат. На нижней стороне фотопленки вырезан небольшой лепесток, отогнутый вверх по ходу карты. Пленка располагается в картридере так, чтобы не мешать проведению транзакции. Отогнувшийся лепесток не позволяет банкомату выдать пластиковую карту обратно.</a:t>
            </a:r>
          </a:p>
        </p:txBody>
      </p:sp>
      <p:pic>
        <p:nvPicPr>
          <p:cNvPr id="212" name="image9.png"/>
          <p:cNvPicPr>
            <a:picLocks noChangeAspect="1"/>
          </p:cNvPicPr>
          <p:nvPr/>
        </p:nvPicPr>
        <p:blipFill>
          <a:blip r:embed="rId4" cstate="print">
            <a:extLst/>
          </a:blip>
          <a:stretch>
            <a:fillRect/>
          </a:stretch>
        </p:blipFill>
        <p:spPr>
          <a:xfrm>
            <a:off x="571008" y="2894327"/>
            <a:ext cx="2315425" cy="1620144"/>
          </a:xfrm>
          <a:prstGeom prst="rect">
            <a:avLst/>
          </a:prstGeom>
          <a:ln w="12700">
            <a:miter lim="400000"/>
          </a:ln>
        </p:spPr>
      </p:pic>
      <p:sp>
        <p:nvSpPr>
          <p:cNvPr id="213" name="Shape 213"/>
          <p:cNvSpPr/>
          <p:nvPr/>
        </p:nvSpPr>
        <p:spPr>
          <a:xfrm>
            <a:off x="1249953" y="6162454"/>
            <a:ext cx="6047956" cy="331690"/>
          </a:xfrm>
          <a:prstGeom prst="rect">
            <a:avLst/>
          </a:prstGeom>
          <a:ln w="12700">
            <a:solidFill>
              <a:srgbClr val="0EBACE"/>
            </a:solidFill>
            <a:miter/>
          </a:ln>
          <a:extLst>
            <a:ext uri="{C572A759-6A51-4108-AA02-DFA0A04FC94B}">
              <ma14:wrappingTextBoxFlag xmlns="" xmlns:ma14="http://schemas.microsoft.com/office/mac/drawingml/2011/main" val="1"/>
            </a:ext>
          </a:extLst>
        </p:spPr>
        <p:txBody>
          <a:bodyPr lIns="45718" tIns="45718" rIns="45718" bIns="45718">
            <a:spAutoFit/>
          </a:bodyPr>
          <a:lstStyle>
            <a:lvl1pPr algn="ctr">
              <a:lnSpc>
                <a:spcPct val="150000"/>
              </a:lnSpc>
              <a:defRPr sz="1200">
                <a:solidFill>
                  <a:srgbClr val="4D4D4C"/>
                </a:solidFill>
                <a:latin typeface="Tahoma"/>
                <a:ea typeface="Tahoma"/>
                <a:cs typeface="Tahoma"/>
                <a:sym typeface="Tahoma"/>
              </a:defRPr>
            </a:lvl1pPr>
          </a:lstStyle>
          <a:p>
            <a:r>
              <a:rPr b="1">
                <a:solidFill>
                  <a:srgbClr val="002060"/>
                </a:solidFill>
              </a:rPr>
              <a:t>Закрывайте рукой клавиатуру при вводе ПИН-кода</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8" name="Group 218"/>
          <p:cNvGrpSpPr/>
          <p:nvPr/>
        </p:nvGrpSpPr>
        <p:grpSpPr>
          <a:xfrm>
            <a:off x="6099251" y="-4"/>
            <a:ext cx="3044753" cy="2430022"/>
            <a:chOff x="-1" y="-2"/>
            <a:chExt cx="3044752" cy="2430021"/>
          </a:xfrm>
        </p:grpSpPr>
        <p:pic>
          <p:nvPicPr>
            <p:cNvPr id="215"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216"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220" name="Shape 220"/>
          <p:cNvSpPr/>
          <p:nvPr/>
        </p:nvSpPr>
        <p:spPr>
          <a:xfrm>
            <a:off x="1391008" y="2077314"/>
            <a:ext cx="5765846" cy="885688"/>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b="1">
                <a:solidFill>
                  <a:srgbClr val="002060"/>
                </a:solidFill>
              </a:rPr>
              <a:t>От недобросовестных сотрудников в организациях не застрахован никто. Данные карты могут быть считаны и зафиксированы ручным скиммером, а впоследствии использованы для хищения денег</a:t>
            </a:r>
          </a:p>
        </p:txBody>
      </p:sp>
      <p:sp>
        <p:nvSpPr>
          <p:cNvPr id="221" name="Shape 221"/>
          <p:cNvSpPr>
            <a:spLocks noGrp="1"/>
          </p:cNvSpPr>
          <p:nvPr>
            <p:ph type="title"/>
          </p:nvPr>
        </p:nvSpPr>
        <p:spPr>
          <a:xfrm>
            <a:off x="1010940" y="1246998"/>
            <a:ext cx="6525984" cy="667661"/>
          </a:xfrm>
          <a:prstGeom prst="rect">
            <a:avLst/>
          </a:prstGeom>
        </p:spPr>
        <p:txBody>
          <a:bodyPr>
            <a:normAutofit/>
            <a:scene3d>
              <a:camera prst="orthographicFront"/>
              <a:lightRig rig="threePt" dir="t"/>
            </a:scene3d>
            <a:sp3d extrusionH="57150">
              <a:bevelT w="38100" h="38100"/>
            </a:sp3d>
          </a:bodyPr>
          <a:lstStyle>
            <a:lvl1pPr defTabSz="832102">
              <a:defRPr sz="2900" b="1">
                <a:solidFill>
                  <a:srgbClr val="D9562C"/>
                </a:solidFill>
                <a:latin typeface="Tahoma"/>
                <a:ea typeface="Tahoma"/>
                <a:cs typeface="Tahoma"/>
                <a:sym typeface="Tahoma"/>
              </a:defRPr>
            </a:lvl1pPr>
          </a:lstStyle>
          <a:p>
            <a:r>
              <a:rPr>
                <a:solidFill>
                  <a:schemeClr val="accent5">
                    <a:lumMod val="75000"/>
                  </a:schemeClr>
                </a:solidFill>
              </a:rPr>
              <a:t>МАГАЗИННЫЕ МОШЕННИЧЕСТВА</a:t>
            </a:r>
          </a:p>
        </p:txBody>
      </p:sp>
      <p:sp>
        <p:nvSpPr>
          <p:cNvPr id="222" name="Shape 222"/>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8</a:t>
            </a:fld>
            <a:endParaRPr/>
          </a:p>
        </p:txBody>
      </p:sp>
      <p:sp>
        <p:nvSpPr>
          <p:cNvPr id="223" name="Shape 223"/>
          <p:cNvSpPr/>
          <p:nvPr/>
        </p:nvSpPr>
        <p:spPr>
          <a:xfrm>
            <a:off x="2200919" y="3328227"/>
            <a:ext cx="4146023" cy="2270682"/>
          </a:xfrm>
          <a:prstGeom prst="rect">
            <a:avLst/>
          </a:prstGeom>
          <a:ln w="12700">
            <a:solidFill>
              <a:srgbClr val="0EBACE"/>
            </a:solidFill>
            <a:miter/>
          </a:ln>
          <a:extLst>
            <a:ext uri="{C572A759-6A51-4108-AA02-DFA0A04FC94B}">
              <ma14:wrappingTextBoxFlag xmlns="" xmlns:ma14="http://schemas.microsoft.com/office/mac/drawingml/2011/main" val="1"/>
            </a:ext>
          </a:extLst>
        </p:spPr>
        <p:txBody>
          <a:bodyPr lIns="45718" tIns="45718" rIns="45718" bIns="45718">
            <a:spAutoFit/>
          </a:bodyPr>
          <a:lstStyle/>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Не передавайте карту посторонним: ее реквизиты (номер карты, срок действия, имя владельца, CVV/ СVС-код) могут быть использованы для чужих покупок</a:t>
            </a:r>
            <a:endParaRPr sz="4400" b="1">
              <a:solidFill>
                <a:srgbClr val="002060"/>
              </a:solidFill>
              <a:latin typeface="Calibri Light"/>
              <a:ea typeface="Calibri Light"/>
              <a:cs typeface="Calibri Light"/>
              <a:sym typeface="Calibri Light"/>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Требуйте проведения операций с картой только в личном присутствии, не позволяя уносить карту из поля зрения (например, официантам или кассирам)</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8" name="Group 228"/>
          <p:cNvGrpSpPr/>
          <p:nvPr/>
        </p:nvGrpSpPr>
        <p:grpSpPr>
          <a:xfrm>
            <a:off x="6099251" y="-4"/>
            <a:ext cx="3044753" cy="2430022"/>
            <a:chOff x="-1" y="-2"/>
            <a:chExt cx="3044752" cy="2430021"/>
          </a:xfrm>
        </p:grpSpPr>
        <p:pic>
          <p:nvPicPr>
            <p:cNvPr id="225"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226"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230" name="Shape 230"/>
          <p:cNvSpPr>
            <a:spLocks noGrp="1"/>
          </p:cNvSpPr>
          <p:nvPr>
            <p:ph type="title"/>
          </p:nvPr>
        </p:nvSpPr>
        <p:spPr>
          <a:xfrm>
            <a:off x="3554083" y="1246998"/>
            <a:ext cx="2303254" cy="667661"/>
          </a:xfrm>
          <a:prstGeom prst="rect">
            <a:avLst/>
          </a:prstGeom>
        </p:spPr>
        <p:txBody>
          <a:bodyPr>
            <a:scene3d>
              <a:camera prst="orthographicFront"/>
              <a:lightRig rig="threePt" dir="t"/>
            </a:scene3d>
            <a:sp3d extrusionH="57150">
              <a:bevelT w="38100" h="38100"/>
            </a:sp3d>
          </a:bodyPr>
          <a:lstStyle>
            <a:lvl1pPr>
              <a:defRPr sz="3200" b="1">
                <a:solidFill>
                  <a:srgbClr val="D9562C"/>
                </a:solidFill>
                <a:latin typeface="Tahoma"/>
                <a:ea typeface="Tahoma"/>
                <a:cs typeface="Tahoma"/>
                <a:sym typeface="Tahoma"/>
              </a:defRPr>
            </a:lvl1pPr>
          </a:lstStyle>
          <a:p>
            <a:r>
              <a:rPr>
                <a:solidFill>
                  <a:srgbClr val="4F32C8"/>
                </a:solidFill>
              </a:rPr>
              <a:t>ФИШИНГ</a:t>
            </a:r>
          </a:p>
        </p:txBody>
      </p:sp>
      <p:sp>
        <p:nvSpPr>
          <p:cNvPr id="231" name="Shape 231"/>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9</a:t>
            </a:fld>
            <a:endParaRPr/>
          </a:p>
        </p:txBody>
      </p:sp>
      <p:sp>
        <p:nvSpPr>
          <p:cNvPr id="232" name="Shape 232"/>
          <p:cNvSpPr/>
          <p:nvPr/>
        </p:nvSpPr>
        <p:spPr>
          <a:xfrm>
            <a:off x="1476413" y="5553635"/>
            <a:ext cx="5595037" cy="608689"/>
          </a:xfrm>
          <a:prstGeom prst="rect">
            <a:avLst/>
          </a:prstGeom>
          <a:ln w="12700">
            <a:solidFill>
              <a:srgbClr val="0EBACE"/>
            </a:solidFill>
            <a:miter/>
          </a:ln>
          <a:extLst>
            <a:ext uri="{C572A759-6A51-4108-AA02-DFA0A04FC94B}">
              <ma14:wrappingTextBoxFlag xmlns="" xmlns:ma14="http://schemas.microsoft.com/office/mac/drawingml/2011/main" val="1"/>
            </a:ext>
          </a:extLst>
        </p:spPr>
        <p:txBody>
          <a:bodyPr wrap="square" lIns="45718" tIns="45718" rIns="45718" bIns="45718">
            <a:spAutoFit/>
          </a:bodyPr>
          <a:lstStyle>
            <a:lvl1pPr algn="ctr">
              <a:lnSpc>
                <a:spcPct val="150000"/>
              </a:lnSpc>
              <a:defRPr sz="1200">
                <a:solidFill>
                  <a:srgbClr val="4D4D4C"/>
                </a:solidFill>
                <a:latin typeface="Tahoma"/>
                <a:ea typeface="Tahoma"/>
                <a:cs typeface="Tahoma"/>
                <a:sym typeface="Tahoma"/>
              </a:defRPr>
            </a:lvl1pPr>
          </a:lstStyle>
          <a:p>
            <a:r>
              <a:rPr b="1">
                <a:solidFill>
                  <a:srgbClr val="002060"/>
                </a:solidFill>
              </a:rPr>
              <a:t>Самая сложная задача мошенника — узнать ваш ПИН-код. Никому не сообщайте свой ПИН-код.</a:t>
            </a:r>
          </a:p>
        </p:txBody>
      </p:sp>
      <p:sp>
        <p:nvSpPr>
          <p:cNvPr id="233" name="Shape 233"/>
          <p:cNvSpPr/>
          <p:nvPr/>
        </p:nvSpPr>
        <p:spPr>
          <a:xfrm>
            <a:off x="1270874" y="2248894"/>
            <a:ext cx="6754482" cy="3139317"/>
          </a:xfrm>
          <a:prstGeom prst="rect">
            <a:avLst/>
          </a:prstGeom>
          <a:ln w="12700">
            <a:miter lim="400000"/>
          </a:ln>
          <a:extLst>
            <a:ext uri="{C572A759-6A51-4108-AA02-DFA0A04FC94B}">
              <ma14:wrappingTextBoxFlag xmlns="" xmlns:ma14="http://schemas.microsoft.com/office/mac/drawingml/2011/main" val="1"/>
            </a:ext>
          </a:extLst>
        </p:spPr>
        <p:txBody>
          <a:bodyPr wrap="square" lIns="45718" tIns="45718" rIns="45718" bIns="45718">
            <a:spAutoFit/>
          </a:bodyPr>
          <a:lstStyle/>
          <a:p>
            <a:pPr algn="just">
              <a:lnSpc>
                <a:spcPct val="150000"/>
              </a:lnSpc>
              <a:defRPr sz="1200" b="1">
                <a:solidFill>
                  <a:srgbClr val="4D4D4C"/>
                </a:solidFill>
                <a:latin typeface="Tahoma"/>
                <a:ea typeface="Tahoma"/>
                <a:cs typeface="Tahoma"/>
                <a:sym typeface="Tahoma"/>
              </a:defRPr>
            </a:pPr>
            <a:r>
              <a:rPr>
                <a:solidFill>
                  <a:srgbClr val="002060"/>
                </a:solidFill>
              </a:rPr>
              <a:t>Цель фишинга</a:t>
            </a:r>
            <a:r>
              <a:rPr>
                <a:solidFill>
                  <a:srgbClr val="002060"/>
                </a:solidFill>
              </a:rPr>
              <a:t> — получить данные о пластиковой карте от самого пользователя. В этом случае злоумышленники рассылают пользователям электронные письма, в которых от имени банка сообщают об изменениях, якобы производимых в системе его безопасности. </a:t>
            </a:r>
          </a:p>
          <a:p>
            <a:pPr algn="just">
              <a:lnSpc>
                <a:spcPct val="150000"/>
              </a:lnSpc>
              <a:defRPr sz="1200">
                <a:solidFill>
                  <a:srgbClr val="4D4D4C"/>
                </a:solidFill>
                <a:latin typeface="Tahoma"/>
                <a:ea typeface="Tahoma"/>
                <a:cs typeface="Tahoma"/>
                <a:sym typeface="Tahoma"/>
              </a:defRPr>
            </a:pPr>
            <a:endParaRPr>
              <a:solidFill>
                <a:srgbClr val="002060"/>
              </a:solidFill>
            </a:endParaRPr>
          </a:p>
          <a:p>
            <a:pPr algn="just">
              <a:lnSpc>
                <a:spcPct val="150000"/>
              </a:lnSpc>
              <a:defRPr sz="1200">
                <a:solidFill>
                  <a:srgbClr val="4D4D4C"/>
                </a:solidFill>
                <a:latin typeface="Tahoma"/>
                <a:ea typeface="Tahoma"/>
                <a:cs typeface="Tahoma"/>
                <a:sym typeface="Tahoma"/>
              </a:defRPr>
            </a:pPr>
            <a:r>
              <a:rPr b="1">
                <a:solidFill>
                  <a:srgbClr val="002060"/>
                </a:solidFill>
              </a:rPr>
              <a:t>При этом мошенники просят доверчивых пользователей возобновить информацию о карте, в том числе указать номер кредитки и ее ПИН-код. Сделать это предлагается несколькими способами: либо отправив ответное письмо, либо пройдя на сайт банка-эмитента и заполнив соответствующую анкету. Однако ссылка, прикрепленная к письму, ведет не на ресурс банка, а на поддельный сайт, имитирующий работу настоящего.</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8" name="Group 238"/>
          <p:cNvGrpSpPr/>
          <p:nvPr/>
        </p:nvGrpSpPr>
        <p:grpSpPr>
          <a:xfrm>
            <a:off x="6099251" y="-4"/>
            <a:ext cx="3044753" cy="2430022"/>
            <a:chOff x="-1" y="-2"/>
            <a:chExt cx="3044752" cy="2430021"/>
          </a:xfrm>
        </p:grpSpPr>
        <p:pic>
          <p:nvPicPr>
            <p:cNvPr id="235"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236"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240" name="Shape 240"/>
          <p:cNvSpPr>
            <a:spLocks noGrp="1"/>
          </p:cNvSpPr>
          <p:nvPr>
            <p:ph type="title"/>
          </p:nvPr>
        </p:nvSpPr>
        <p:spPr>
          <a:xfrm>
            <a:off x="1587260" y="1246998"/>
            <a:ext cx="5949664" cy="667661"/>
          </a:xfrm>
          <a:prstGeom prst="rect">
            <a:avLst/>
          </a:prstGeom>
        </p:spPr>
        <p:txBody>
          <a:bodyPr>
            <a:normAutofit fontScale="90000"/>
            <a:scene3d>
              <a:camera prst="orthographicFront"/>
              <a:lightRig rig="threePt" dir="t"/>
            </a:scene3d>
            <a:sp3d extrusionH="57150">
              <a:bevelT w="38100" h="38100" prst="angle"/>
            </a:sp3d>
          </a:bodyPr>
          <a:lstStyle>
            <a:lvl1pPr defTabSz="621791">
              <a:defRPr sz="2100" b="1">
                <a:solidFill>
                  <a:srgbClr val="D9562C"/>
                </a:solidFill>
                <a:latin typeface="Tahoma"/>
                <a:ea typeface="Tahoma"/>
                <a:cs typeface="Tahoma"/>
                <a:sym typeface="Tahoma"/>
              </a:defRPr>
            </a:lvl1pPr>
          </a:lstStyle>
          <a:p>
            <a:r>
              <a:rPr>
                <a:solidFill>
                  <a:srgbClr val="0070C0"/>
                </a:solidFill>
              </a:rPr>
              <a:t>МОШЕННИЧЕСТВО С ПОМОЩЬЮ ТЕЛЕФОНА</a:t>
            </a:r>
          </a:p>
        </p:txBody>
      </p:sp>
      <p:sp>
        <p:nvSpPr>
          <p:cNvPr id="241" name="Shape 241"/>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10</a:t>
            </a:fld>
            <a:endParaRPr/>
          </a:p>
        </p:txBody>
      </p:sp>
      <p:sp>
        <p:nvSpPr>
          <p:cNvPr id="242" name="Shape 242"/>
          <p:cNvSpPr/>
          <p:nvPr/>
        </p:nvSpPr>
        <p:spPr>
          <a:xfrm>
            <a:off x="1476413" y="5338459"/>
            <a:ext cx="5595037" cy="1162687"/>
          </a:xfrm>
          <a:prstGeom prst="rect">
            <a:avLst/>
          </a:prstGeom>
          <a:ln w="12700">
            <a:solidFill>
              <a:srgbClr val="0EBACE"/>
            </a:solidFill>
            <a:miter/>
          </a:ln>
          <a:extLst>
            <a:ext uri="{C572A759-6A51-4108-AA02-DFA0A04FC94B}">
              <ma14:wrappingTextBoxFlag xmlns="" xmlns:ma14="http://schemas.microsoft.com/office/mac/drawingml/2011/main" val="1"/>
            </a:ext>
          </a:extLst>
        </p:spPr>
        <p:txBody>
          <a:bodyPr lIns="45718" tIns="45718" rIns="45718" bIns="45718">
            <a:spAutoFit/>
          </a:bodyPr>
          <a:lstStyle>
            <a:lvl1pPr algn="ctr">
              <a:lnSpc>
                <a:spcPct val="150000"/>
              </a:lnSpc>
              <a:defRPr sz="1200">
                <a:solidFill>
                  <a:srgbClr val="4D4D4C"/>
                </a:solidFill>
                <a:latin typeface="Tahoma"/>
                <a:ea typeface="Tahoma"/>
                <a:cs typeface="Tahoma"/>
                <a:sym typeface="Tahoma"/>
              </a:defRPr>
            </a:lvl1pPr>
          </a:lstStyle>
          <a:p>
            <a:r>
              <a:rPr b="1">
                <a:solidFill>
                  <a:srgbClr val="002060"/>
                </a:solidFill>
              </a:rPr>
              <a:t>Банки и платежные системы никогда не присылают писем и не звонят на телефоны своих клиентов с просьбой предоставить им данные счетов. Если такая ситуация произойдет, вас попросят приехать в банк лично.</a:t>
            </a:r>
          </a:p>
        </p:txBody>
      </p:sp>
      <p:sp>
        <p:nvSpPr>
          <p:cNvPr id="243" name="Shape 243"/>
          <p:cNvSpPr/>
          <p:nvPr/>
        </p:nvSpPr>
        <p:spPr>
          <a:xfrm>
            <a:off x="3683942" y="2155262"/>
            <a:ext cx="3821598" cy="310167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a:solidFill>
                  <a:srgbClr val="4D4D4C"/>
                </a:solidFill>
                <a:latin typeface="Tahoma"/>
                <a:ea typeface="Tahoma"/>
                <a:cs typeface="Tahoma"/>
                <a:sym typeface="Tahoma"/>
              </a:defRPr>
            </a:pPr>
            <a:r>
              <a:rPr>
                <a:solidFill>
                  <a:srgbClr val="002060"/>
                </a:solidFill>
              </a:rPr>
              <a:t>Разновидностью фишинга являются звонки на сотовые телефоны граждан от «представителей» банка с просьбой погасить задолженность по кредиту. </a:t>
            </a:r>
          </a:p>
          <a:p>
            <a:pPr algn="just">
              <a:lnSpc>
                <a:spcPct val="150000"/>
              </a:lnSpc>
              <a:defRPr sz="1200">
                <a:solidFill>
                  <a:srgbClr val="4D4D4C"/>
                </a:solidFill>
                <a:latin typeface="Tahoma"/>
                <a:ea typeface="Tahoma"/>
                <a:cs typeface="Tahoma"/>
                <a:sym typeface="Tahoma"/>
              </a:defRPr>
            </a:pPr>
            <a:r>
              <a:rPr>
                <a:solidFill>
                  <a:srgbClr val="002060"/>
                </a:solidFill>
              </a:rPr>
              <a:t>Когда гражданин сообщает, что кредит он не брал, ему предлагается уточнить данные его пластиковой карты. </a:t>
            </a:r>
          </a:p>
          <a:p>
            <a:pPr algn="just">
              <a:lnSpc>
                <a:spcPct val="150000"/>
              </a:lnSpc>
              <a:defRPr sz="1200">
                <a:solidFill>
                  <a:srgbClr val="4D4D4C"/>
                </a:solidFill>
                <a:latin typeface="Tahoma"/>
                <a:ea typeface="Tahoma"/>
                <a:cs typeface="Tahoma"/>
                <a:sym typeface="Tahoma"/>
              </a:defRPr>
            </a:pPr>
            <a:r>
              <a:rPr>
                <a:solidFill>
                  <a:srgbClr val="002060"/>
                </a:solidFill>
              </a:rPr>
              <a:t>В дальнейшем указанная информация используется для инициирования несанкционированных денежных переводов с карточного счета пользователя.</a:t>
            </a:r>
          </a:p>
        </p:txBody>
      </p:sp>
      <p:pic>
        <p:nvPicPr>
          <p:cNvPr id="244" name="image10.png"/>
          <p:cNvPicPr>
            <a:picLocks noChangeAspect="1"/>
          </p:cNvPicPr>
          <p:nvPr/>
        </p:nvPicPr>
        <p:blipFill>
          <a:blip r:embed="rId4">
            <a:extLst/>
          </a:blip>
          <a:stretch>
            <a:fillRect/>
          </a:stretch>
        </p:blipFill>
        <p:spPr>
          <a:xfrm>
            <a:off x="918912" y="2233210"/>
            <a:ext cx="2127994" cy="2780346"/>
          </a:xfrm>
          <a:prstGeom prst="rect">
            <a:avLst/>
          </a:prstGeom>
          <a:ln w="12700">
            <a:miter lim="400000"/>
          </a:ln>
          <a:effectLst>
            <a:outerShdw blurRad="50800" dist="63500" dir="2700000" rotWithShape="0">
              <a:srgbClr val="000000">
                <a:alpha val="43000"/>
              </a:srgbClr>
            </a:outerShdw>
          </a:effectLst>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9" name="Group 249"/>
          <p:cNvGrpSpPr/>
          <p:nvPr/>
        </p:nvGrpSpPr>
        <p:grpSpPr>
          <a:xfrm>
            <a:off x="6099251" y="-4"/>
            <a:ext cx="3044753" cy="2430022"/>
            <a:chOff x="-1" y="-2"/>
            <a:chExt cx="3044752" cy="2430021"/>
          </a:xfrm>
        </p:grpSpPr>
        <p:pic>
          <p:nvPicPr>
            <p:cNvPr id="246"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247"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251" name="Shape 251"/>
          <p:cNvSpPr>
            <a:spLocks noGrp="1"/>
          </p:cNvSpPr>
          <p:nvPr>
            <p:ph type="title"/>
          </p:nvPr>
        </p:nvSpPr>
        <p:spPr>
          <a:xfrm>
            <a:off x="1010940" y="1246998"/>
            <a:ext cx="6525984" cy="667661"/>
          </a:xfrm>
          <a:prstGeom prst="rect">
            <a:avLst/>
          </a:prstGeom>
        </p:spPr>
        <p:txBody>
          <a:bodyPr>
            <a:scene3d>
              <a:camera prst="orthographicFront"/>
              <a:lightRig rig="threePt" dir="t"/>
            </a:scene3d>
            <a:sp3d extrusionH="57150">
              <a:bevelT w="38100" h="38100" prst="relaxedInset"/>
            </a:sp3d>
          </a:bodyPr>
          <a:lstStyle>
            <a:lvl1pPr defTabSz="822958">
              <a:defRPr sz="2800" b="1">
                <a:solidFill>
                  <a:srgbClr val="D9562C"/>
                </a:solidFill>
                <a:latin typeface="Tahoma"/>
                <a:ea typeface="Tahoma"/>
                <a:cs typeface="Tahoma"/>
                <a:sym typeface="Tahoma"/>
              </a:defRPr>
            </a:lvl1pPr>
          </a:lstStyle>
          <a:p>
            <a:r>
              <a:rPr>
                <a:solidFill>
                  <a:schemeClr val="accent5">
                    <a:lumMod val="75000"/>
                  </a:schemeClr>
                </a:solidFill>
              </a:rPr>
              <a:t>ВИШИНГ (ГОЛОСОВОЙ ФИШИНГ)</a:t>
            </a:r>
          </a:p>
        </p:txBody>
      </p:sp>
      <p:sp>
        <p:nvSpPr>
          <p:cNvPr id="252" name="Shape 252"/>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11</a:t>
            </a:fld>
            <a:endParaRPr/>
          </a:p>
        </p:txBody>
      </p:sp>
      <p:sp>
        <p:nvSpPr>
          <p:cNvPr id="253" name="Shape 253"/>
          <p:cNvSpPr/>
          <p:nvPr/>
        </p:nvSpPr>
        <p:spPr>
          <a:xfrm>
            <a:off x="979554" y="2155263"/>
            <a:ext cx="6525984" cy="60868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smtClean="0"/>
              <a:t> </a:t>
            </a:r>
            <a:r>
              <a:rPr>
                <a:solidFill>
                  <a:srgbClr val="002060"/>
                </a:solidFill>
              </a:rPr>
              <a:t>вид мошенничества, использующий технологию, позволяющую автоматически собирать информацию, такую, как номера карт и счетов.</a:t>
            </a:r>
          </a:p>
        </p:txBody>
      </p:sp>
      <p:sp>
        <p:nvSpPr>
          <p:cNvPr id="254" name="Shape 254"/>
          <p:cNvSpPr/>
          <p:nvPr/>
        </p:nvSpPr>
        <p:spPr>
          <a:xfrm>
            <a:off x="994819" y="2931808"/>
            <a:ext cx="7154362" cy="322479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defTabSz="457200">
              <a:defRPr sz="1300" b="1">
                <a:solidFill>
                  <a:srgbClr val="37403B"/>
                </a:solidFill>
                <a:latin typeface="Tahoma"/>
                <a:ea typeface="Tahoma"/>
                <a:cs typeface="Tahoma"/>
                <a:sym typeface="Tahoma"/>
              </a:defRPr>
            </a:pPr>
            <a:r>
              <a:rPr>
                <a:solidFill>
                  <a:srgbClr val="002060"/>
                </a:solidFill>
              </a:rPr>
              <a:t>Мошенники моделируют звонок автоинформатора</a:t>
            </a:r>
            <a:r>
              <a:rPr b="0">
                <a:solidFill>
                  <a:srgbClr val="002060"/>
                </a:solidFill>
              </a:rPr>
              <a:t>, получив который держатель получает следующую информацию:</a:t>
            </a:r>
          </a:p>
          <a:p>
            <a:pPr algn="just">
              <a:lnSpc>
                <a:spcPct val="150000"/>
              </a:lnSpc>
              <a:defRPr sz="1200" b="1">
                <a:solidFill>
                  <a:srgbClr val="0EBACE"/>
                </a:solidFill>
                <a:latin typeface="Tahoma"/>
                <a:ea typeface="Tahoma"/>
                <a:cs typeface="Tahoma"/>
                <a:sym typeface="Tahoma"/>
              </a:defRPr>
            </a:pPr>
            <a:endParaRPr b="0">
              <a:solidFill>
                <a:srgbClr val="002060"/>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Автоответчик предупреждает потребителя, что с его картой производятся мошеннические действия, и дает инструкции — перезвонить по определенному номеру. Злоумышленник, принимающий звонки по указанному автоответчиком номеру, представляется вымышленным именем от лица финансовой организации.</a:t>
            </a:r>
            <a:endParaRPr>
              <a:solidFill>
                <a:srgbClr val="002060"/>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Когда по этому номеру перезванивают, на другом конце провода отвечает типичный компьютерный голос, сообщающий, что человек должен пройти сверку данных и ввести 16-значный номер карты с клавиатуры телефона.</a:t>
            </a:r>
            <a:endParaRPr>
              <a:solidFill>
                <a:srgbClr val="002060"/>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Затем, используя этот звонок, можно собрать и дополнительную информацию, такую, как CVV-код, срок действия карты, дата рождения, номер банковского счета и т. п.</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9" name="Group 259"/>
          <p:cNvGrpSpPr/>
          <p:nvPr/>
        </p:nvGrpSpPr>
        <p:grpSpPr>
          <a:xfrm>
            <a:off x="6099251" y="-4"/>
            <a:ext cx="3044753" cy="2430022"/>
            <a:chOff x="-1" y="-2"/>
            <a:chExt cx="3044752" cy="2430021"/>
          </a:xfrm>
        </p:grpSpPr>
        <p:pic>
          <p:nvPicPr>
            <p:cNvPr id="256"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257"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261" name="Shape 261"/>
          <p:cNvSpPr/>
          <p:nvPr/>
        </p:nvSpPr>
        <p:spPr>
          <a:xfrm>
            <a:off x="1842247" y="3215732"/>
            <a:ext cx="6060535" cy="2308320"/>
          </a:xfrm>
          <a:prstGeom prst="rect">
            <a:avLst/>
          </a:prstGeom>
          <a:ln w="12700">
            <a:miter lim="400000"/>
          </a:ln>
          <a:extLst>
            <a:ext uri="{C572A759-6A51-4108-AA02-DFA0A04FC94B}">
              <ma14:wrappingTextBoxFlag xmlns="" xmlns:ma14="http://schemas.microsoft.com/office/mac/drawingml/2011/main" val="1"/>
            </a:ext>
          </a:extLst>
        </p:spPr>
        <p:txBody>
          <a:bodyPr wrap="square" lIns="45718" tIns="45718" rIns="45718" bIns="45718">
            <a:spAutoFit/>
          </a:bodyPr>
          <a:lstStyle/>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Храните ПИН-код отдельно от карты и не пишите его на карте, не сообщайте никому и не вводите ПИН-код при работе в Интернете. При его потере или краже -заблокируйте карту </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Сохраняйте все документы до окончания проверки правильности списанных сумм</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Сообщайте банку актуальные контактные данные</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Подключите услугу SMS- уведомлений, всегда имейте при себе телефон службы поддержки</a:t>
            </a:r>
          </a:p>
        </p:txBody>
      </p:sp>
      <p:sp>
        <p:nvSpPr>
          <p:cNvPr id="262" name="Shape 262"/>
          <p:cNvSpPr>
            <a:spLocks noGrp="1"/>
          </p:cNvSpPr>
          <p:nvPr>
            <p:ph type="title"/>
          </p:nvPr>
        </p:nvSpPr>
        <p:spPr>
          <a:xfrm>
            <a:off x="2319427" y="954741"/>
            <a:ext cx="7895591" cy="497541"/>
          </a:xfrm>
          <a:prstGeom prst="rect">
            <a:avLst/>
          </a:prstGeom>
        </p:spPr>
        <p:txBody>
          <a:bodyPr/>
          <a:lstStyle>
            <a:lvl1pPr>
              <a:defRPr sz="2900" b="1">
                <a:solidFill>
                  <a:srgbClr val="D9562C"/>
                </a:solidFill>
                <a:latin typeface="Tahoma"/>
                <a:ea typeface="Tahoma"/>
                <a:cs typeface="Tahoma"/>
                <a:sym typeface="Tahoma"/>
              </a:defRPr>
            </a:lvl1pPr>
          </a:lstStyle>
          <a:p>
            <a:r>
              <a:rPr>
                <a:ln w="18000">
                  <a:solidFill>
                    <a:srgbClr val="7030A0"/>
                  </a:solidFill>
                  <a:prstDash val="solid"/>
                  <a:miter lim="800000"/>
                </a:ln>
                <a:noFill/>
                <a:effectLst>
                  <a:outerShdw blurRad="25500" dist="23000" dir="7020000" algn="tl">
                    <a:srgbClr val="000000">
                      <a:alpha val="50000"/>
                    </a:srgbClr>
                  </a:outerShdw>
                </a:effectLst>
              </a:rPr>
              <a:t>МЕРЫ БЕЗОПАСНОСТИ</a:t>
            </a:r>
          </a:p>
        </p:txBody>
      </p:sp>
      <p:sp>
        <p:nvSpPr>
          <p:cNvPr id="263" name="Shape 263"/>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12</a:t>
            </a:fld>
            <a:endParaRPr/>
          </a:p>
        </p:txBody>
      </p:sp>
      <p:sp>
        <p:nvSpPr>
          <p:cNvPr id="265" name="Shape 265"/>
          <p:cNvSpPr/>
          <p:nvPr/>
        </p:nvSpPr>
        <p:spPr>
          <a:xfrm>
            <a:off x="1302589" y="1775013"/>
            <a:ext cx="7525927" cy="1200325"/>
          </a:xfrm>
          <a:prstGeom prst="rect">
            <a:avLst/>
          </a:prstGeom>
          <a:ln w="12700">
            <a:miter lim="400000"/>
          </a:ln>
          <a:extLst>
            <a:ext uri="{C572A759-6A51-4108-AA02-DFA0A04FC94B}">
              <ma14:wrappingTextBoxFlag xmlns="" xmlns:ma14="http://schemas.microsoft.com/office/mac/drawingml/2011/main" val="1"/>
            </a:ext>
          </a:extLst>
        </p:spPr>
        <p:txBody>
          <a:bodyPr wrap="square" lIns="45718" tIns="45718" rIns="45718" bIns="45718">
            <a:spAutoFit/>
          </a:bodyPr>
          <a:lstStyle>
            <a:lvl1pPr algn="just">
              <a:lnSpc>
                <a:spcPct val="150000"/>
              </a:lnSpc>
              <a:defRPr sz="1200">
                <a:latin typeface="Tahoma"/>
                <a:ea typeface="Tahoma"/>
                <a:cs typeface="Tahoma"/>
                <a:sym typeface="Tahoma"/>
              </a:defRPr>
            </a:lvl1pPr>
          </a:lstStyle>
          <a:p>
            <a:r>
              <a:rPr>
                <a:solidFill>
                  <a:srgbClr val="002060"/>
                </a:solidFill>
              </a:rPr>
              <a:t>Несмотря на все системы информационной безопасности банка в результате мошеннических операций с картами существует отличная от нуля вероятность хищения средств с вашей карты. Чтобы избежать исчезновения денег, </a:t>
            </a:r>
            <a:r>
              <a:rPr b="1">
                <a:solidFill>
                  <a:srgbClr val="002060"/>
                </a:solidFill>
              </a:rPr>
              <a:t>соблюдайте правила, затрудняющие неправомерные операции с вашими финансами:</a:t>
            </a:r>
          </a:p>
        </p:txBody>
      </p:sp>
      <p:sp>
        <p:nvSpPr>
          <p:cNvPr id="267" name="Shape 267"/>
          <p:cNvSpPr/>
          <p:nvPr/>
        </p:nvSpPr>
        <p:spPr>
          <a:xfrm>
            <a:off x="3060286" y="5419165"/>
            <a:ext cx="5317232" cy="1200325"/>
          </a:xfrm>
          <a:prstGeom prst="rect">
            <a:avLst/>
          </a:prstGeom>
          <a:ln w="12700">
            <a:solidFill>
              <a:schemeClr val="bg1"/>
            </a:solidFill>
            <a:miter/>
          </a:ln>
          <a:extLst>
            <a:ext uri="{C572A759-6A51-4108-AA02-DFA0A04FC94B}">
              <ma14:wrappingTextBoxFlag xmlns="" xmlns:ma14="http://schemas.microsoft.com/office/mac/drawingml/2011/main" val="1"/>
            </a:ext>
          </a:extLst>
        </p:spPr>
        <p:txBody>
          <a:bodyPr wrap="square" lIns="45718" tIns="45718" rIns="45718" bIns="45718">
            <a:spAutoFit/>
          </a:bodyPr>
          <a:lstStyle>
            <a:lvl1pPr algn="ctr">
              <a:lnSpc>
                <a:spcPct val="150000"/>
              </a:lnSpc>
              <a:defRPr sz="1200">
                <a:latin typeface="Tahoma"/>
                <a:ea typeface="Tahoma"/>
                <a:cs typeface="Tahoma"/>
                <a:sym typeface="Tahoma"/>
              </a:defRPr>
            </a:lvl1pPr>
          </a:lstStyle>
          <a:p>
            <a:r>
              <a:rPr>
                <a:solidFill>
                  <a:srgbClr val="002060"/>
                </a:solidFill>
              </a:rPr>
              <a:t>В случае мошеннической или ошибочной операции по карте уведомите банк до конца следующего дня, чтобы сумма этой операции была полностью возмещена банком, иначе вернуть деньги будет гораздо сложнее.</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2" name="Group 272"/>
          <p:cNvGrpSpPr/>
          <p:nvPr/>
        </p:nvGrpSpPr>
        <p:grpSpPr>
          <a:xfrm>
            <a:off x="6099251" y="-4"/>
            <a:ext cx="3044753" cy="2430022"/>
            <a:chOff x="-1" y="-2"/>
            <a:chExt cx="3044752" cy="2430021"/>
          </a:xfrm>
        </p:grpSpPr>
        <p:pic>
          <p:nvPicPr>
            <p:cNvPr id="269"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270"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grpSp>
        <p:nvGrpSpPr>
          <p:cNvPr id="276" name="Group 276"/>
          <p:cNvGrpSpPr/>
          <p:nvPr/>
        </p:nvGrpSpPr>
        <p:grpSpPr>
          <a:xfrm>
            <a:off x="722404" y="1638744"/>
            <a:ext cx="7560984" cy="4300756"/>
            <a:chOff x="-1" y="0"/>
            <a:chExt cx="6774850" cy="4300754"/>
          </a:xfrm>
        </p:grpSpPr>
        <p:sp>
          <p:nvSpPr>
            <p:cNvPr id="274" name="Shape 274"/>
            <p:cNvSpPr/>
            <p:nvPr/>
          </p:nvSpPr>
          <p:spPr>
            <a:xfrm>
              <a:off x="-1" y="0"/>
              <a:ext cx="6774850" cy="4300754"/>
            </a:xfrm>
            <a:prstGeom prst="rect">
              <a:avLst/>
            </a:prstGeom>
            <a:noFill/>
            <a:ln w="15875" cap="flat">
              <a:solidFill>
                <a:srgbClr val="0EBACE"/>
              </a:solidFill>
              <a:prstDash val="solid"/>
              <a:round/>
            </a:ln>
            <a:effectLst/>
          </p:spPr>
          <p:txBody>
            <a:bodyPr wrap="square" lIns="45718" tIns="45718" rIns="45718" bIns="45718" numCol="1" anchor="t">
              <a:noAutofit/>
            </a:bodyPr>
            <a:lstStyle/>
            <a:p>
              <a:pPr marL="285750" indent="-285750" algn="just">
                <a:lnSpc>
                  <a:spcPct val="150000"/>
                </a:lnSpc>
                <a:defRPr sz="1200">
                  <a:solidFill>
                    <a:srgbClr val="4D4D4C"/>
                  </a:solidFill>
                  <a:latin typeface="Tahoma"/>
                  <a:ea typeface="Tahoma"/>
                  <a:cs typeface="Tahoma"/>
                  <a:sym typeface="Tahoma"/>
                </a:defRPr>
              </a:pPr>
              <a:endParaRPr/>
            </a:p>
          </p:txBody>
        </p:sp>
        <p:sp>
          <p:nvSpPr>
            <p:cNvPr id="275" name="Shape 275"/>
            <p:cNvSpPr/>
            <p:nvPr/>
          </p:nvSpPr>
          <p:spPr>
            <a:xfrm>
              <a:off x="-1" y="1797"/>
              <a:ext cx="6774850" cy="397031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8" tIns="45718" rIns="45718" bIns="45718" numCol="1" anchor="t">
              <a:spAutoFit/>
            </a:bodyPr>
            <a:lstStyle/>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Не превышайте лимит кредитования – это может приводить к блокированию карты, штрафам и комиссиям</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Своевременно оплачивайте кредит – это обеспечит отличную кредитную историю и убережет от штрафов</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Не допускайте потери карты, поломки, блокировки - перевыпуск карты может стоить дополнительных средств</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Не снимайте с карты деньги полностью – оставьте сумму для оплаты комиссий или автоматических платежей. В случае отсутствия суммы и если карта предусматривает овердрафт, банк совершит данный платеж за счет заемных средств.</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Если сменили место работы уточните актуальные для вас тарифы по зарплатной карте</a:t>
              </a:r>
              <a:endParaRPr sz="4400" b="1">
                <a:solidFill>
                  <a:srgbClr val="002060"/>
                </a:solidFill>
                <a:latin typeface="Calibri Light"/>
                <a:ea typeface="Calibri Light"/>
                <a:cs typeface="Calibri Light"/>
                <a:sym typeface="Calibri Light"/>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a:solidFill>
                    <a:srgbClr val="002060"/>
                  </a:solidFill>
                </a:rPr>
                <a:t>При использовании карты зарубежом, помните о курсовой разнице. Если карта привязана к рублевому счету, то при расчетах за границей банкоматы и платежные терминалы будут использовать один курс, а российский банк спишет деньги со счета, применяя другой, и может возникнуть нежелательный «технический овердрафт».</a:t>
              </a:r>
            </a:p>
          </p:txBody>
        </p:sp>
      </p:grpSp>
      <p:sp>
        <p:nvSpPr>
          <p:cNvPr id="277" name="Shape 277"/>
          <p:cNvSpPr>
            <a:spLocks noGrp="1"/>
          </p:cNvSpPr>
          <p:nvPr>
            <p:ph type="title"/>
          </p:nvPr>
        </p:nvSpPr>
        <p:spPr>
          <a:xfrm>
            <a:off x="628650" y="900954"/>
            <a:ext cx="7895591" cy="537882"/>
          </a:xfrm>
          <a:prstGeom prst="rect">
            <a:avLst/>
          </a:prstGeom>
        </p:spPr>
        <p:txBody>
          <a:bodyPr/>
          <a:lstStyle>
            <a:lvl1pPr>
              <a:defRPr sz="2900" b="1">
                <a:solidFill>
                  <a:srgbClr val="D9562C"/>
                </a:solidFill>
                <a:latin typeface="Tahoma"/>
                <a:ea typeface="Tahoma"/>
                <a:cs typeface="Tahoma"/>
                <a:sym typeface="Tahoma"/>
              </a:defRPr>
            </a:lvl1pPr>
          </a:lstStyle>
          <a:p>
            <a:r>
              <a:rPr>
                <a:ln>
                  <a:solidFill>
                    <a:srgbClr val="7030A0"/>
                  </a:solidFill>
                </a:ln>
                <a:solidFill>
                  <a:srgbClr val="7030A0"/>
                </a:solidFill>
              </a:rPr>
              <a:t>ПРИ РАСЧЕТЕ КАРТАМИ</a:t>
            </a:r>
          </a:p>
        </p:txBody>
      </p:sp>
      <p:sp>
        <p:nvSpPr>
          <p:cNvPr id="278" name="Shape 278"/>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13</a:t>
            </a:fld>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6"/>
            </a:gs>
            <a:gs pos="25000">
              <a:schemeClr val="bg2">
                <a:tint val="83000"/>
                <a:satMod val="320000"/>
              </a:schemeClr>
            </a:gs>
            <a:gs pos="100000">
              <a:schemeClr val="bg2">
                <a:shade val="15000"/>
                <a:satMod val="320000"/>
              </a:schemeClr>
            </a:gs>
          </a:gsLst>
          <a:path path="circle">
            <a:fillToRect l="10000" t="110000" r="10000" b="100000"/>
          </a:path>
        </a:gradFill>
        <a:effectLst/>
      </p:bgPr>
    </p:bg>
    <p:spTree>
      <p:nvGrpSpPr>
        <p:cNvPr id="1" name=""/>
        <p:cNvGrpSpPr/>
        <p:nvPr/>
      </p:nvGrpSpPr>
      <p:grpSpPr>
        <a:xfrm>
          <a:off x="0" y="0"/>
          <a:ext cx="0" cy="0"/>
          <a:chOff x="0" y="0"/>
          <a:chExt cx="0" cy="0"/>
        </a:xfrm>
      </p:grpSpPr>
      <p:sp>
        <p:nvSpPr>
          <p:cNvPr id="5" name="Название 4"/>
          <p:cNvSpPr>
            <a:spLocks noGrp="1"/>
          </p:cNvSpPr>
          <p:nvPr>
            <p:ph type="ctrTitle"/>
          </p:nvPr>
        </p:nvSpPr>
        <p:spPr/>
        <p:txBody>
          <a:bodyPr>
            <a:normAutofit/>
            <a:scene3d>
              <a:camera prst="orthographicFront"/>
              <a:lightRig rig="threePt" dir="t"/>
            </a:scene3d>
            <a:sp3d extrusionH="57150">
              <a:bevelT w="38100" h="38100" prst="convex"/>
            </a:sp3d>
          </a:bodyPr>
          <a:lstStyle/>
          <a:p>
            <a:pPr algn="ctr"/>
            <a:r>
              <a:rPr lang="ru-RU" sz="4400" cap="none" dirty="0">
                <a:solidFill>
                  <a:srgbClr val="0EBACE"/>
                </a:solidFill>
                <a:latin typeface="Tahoma"/>
                <a:ea typeface="Tahoma"/>
                <a:cs typeface="Tahoma"/>
                <a:sym typeface="Tahoma"/>
              </a:rPr>
              <a:t>Интернет-мошенничества</a:t>
            </a:r>
            <a:endParaRPr lang="ru-RU" sz="4400" cap="none" dirty="0">
              <a:solidFill>
                <a:srgbClr val="0EBACE"/>
              </a:solidFill>
              <a:latin typeface="Tahoma"/>
              <a:ea typeface="Tahoma"/>
              <a:cs typeface="Tahoma"/>
              <a:sym typeface="Calibri"/>
            </a:endParaRPr>
          </a:p>
        </p:txBody>
      </p:sp>
      <p:sp>
        <p:nvSpPr>
          <p:cNvPr id="3" name="Подзаголовок 2"/>
          <p:cNvSpPr>
            <a:spLocks noGrp="1"/>
          </p:cNvSpPr>
          <p:nvPr>
            <p:ph type="subTitle" idx="1"/>
          </p:nvPr>
        </p:nvSpPr>
        <p:spPr/>
        <p:txBody>
          <a:bodyPr/>
          <a:lstStyle/>
          <a:p>
            <a:endParaRPr lang="ru-RU" dirty="0"/>
          </a:p>
        </p:txBody>
      </p:sp>
    </p:spTree>
    <p:extLst>
      <p:ext uri="{BB962C8B-B14F-4D97-AF65-F5344CB8AC3E}">
        <p14:creationId xmlns="" xmlns:p14="http://schemas.microsoft.com/office/powerpoint/2010/main" val="16761930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9" name="Group 289"/>
          <p:cNvGrpSpPr/>
          <p:nvPr/>
        </p:nvGrpSpPr>
        <p:grpSpPr>
          <a:xfrm>
            <a:off x="6099251" y="-4"/>
            <a:ext cx="3044753" cy="2430022"/>
            <a:chOff x="-1" y="-2"/>
            <a:chExt cx="3044752" cy="2430021"/>
          </a:xfrm>
        </p:grpSpPr>
        <p:pic>
          <p:nvPicPr>
            <p:cNvPr id="286"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287"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291" name="Shape 291"/>
          <p:cNvSpPr/>
          <p:nvPr/>
        </p:nvSpPr>
        <p:spPr>
          <a:xfrm>
            <a:off x="1199119" y="4873902"/>
            <a:ext cx="7598862" cy="116268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b="1">
                <a:solidFill>
                  <a:srgbClr val="002060"/>
                </a:solidFill>
              </a:rPr>
              <a:t>Мошенничество в интернете включает в себя все существующие виды обмана, придуманные человечеством за всю историю его существования. Этот перечень обширен, поскольку мошенники по максимуму используют все преимущества интернет-коммуникаций: массовый охват, возможность выбора целевой группы, оперативность.</a:t>
            </a:r>
          </a:p>
        </p:txBody>
      </p:sp>
      <p:sp>
        <p:nvSpPr>
          <p:cNvPr id="292" name="Shape 292"/>
          <p:cNvSpPr>
            <a:spLocks noGrp="1"/>
          </p:cNvSpPr>
          <p:nvPr>
            <p:ph type="title"/>
          </p:nvPr>
        </p:nvSpPr>
        <p:spPr>
          <a:xfrm>
            <a:off x="1854678" y="1246998"/>
            <a:ext cx="5682245" cy="667661"/>
          </a:xfrm>
          <a:prstGeom prst="rect">
            <a:avLst/>
          </a:prstGeom>
        </p:spPr>
        <p:txBody>
          <a:bodyPr>
            <a:normAutofit/>
            <a:scene3d>
              <a:camera prst="orthographicFront"/>
              <a:lightRig rig="threePt" dir="t"/>
            </a:scene3d>
            <a:sp3d extrusionH="57150">
              <a:bevelT w="38100" h="38100" prst="convex"/>
            </a:sp3d>
          </a:bodyPr>
          <a:lstStyle>
            <a:lvl1pPr defTabSz="786383">
              <a:defRPr sz="2700" b="1">
                <a:solidFill>
                  <a:srgbClr val="D9562C"/>
                </a:solidFill>
                <a:latin typeface="Tahoma"/>
                <a:ea typeface="Tahoma"/>
                <a:cs typeface="Tahoma"/>
                <a:sym typeface="Tahoma"/>
              </a:defRPr>
            </a:lvl1pPr>
          </a:lstStyle>
          <a:p>
            <a:r>
              <a:rPr b="0">
                <a:ln w="18415" cmpd="sng">
                  <a:solidFill>
                    <a:srgbClr val="4F32C8"/>
                  </a:solidFill>
                  <a:prstDash val="solid"/>
                </a:ln>
                <a:solidFill>
                  <a:srgbClr val="4F32C8"/>
                </a:solidFill>
                <a:effectLst>
                  <a:outerShdw blurRad="63500" dir="3600000" algn="tl" rotWithShape="0">
                    <a:srgbClr val="000000">
                      <a:alpha val="70000"/>
                    </a:srgbClr>
                  </a:outerShdw>
                </a:effectLst>
              </a:rPr>
              <a:t>ВИДЫ ИНТЕРНЕТ-МОШЕННИЧЕСТВ</a:t>
            </a:r>
          </a:p>
        </p:txBody>
      </p:sp>
      <p:sp>
        <p:nvSpPr>
          <p:cNvPr id="293" name="Shape 293"/>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15</a:t>
            </a:fld>
            <a:endParaRPr/>
          </a:p>
        </p:txBody>
      </p:sp>
      <p:pic>
        <p:nvPicPr>
          <p:cNvPr id="294" name="image12.png"/>
          <p:cNvPicPr>
            <a:picLocks noChangeAspect="1"/>
          </p:cNvPicPr>
          <p:nvPr/>
        </p:nvPicPr>
        <p:blipFill>
          <a:blip r:embed="rId4">
            <a:extLst/>
          </a:blip>
          <a:stretch>
            <a:fillRect/>
          </a:stretch>
        </p:blipFill>
        <p:spPr>
          <a:xfrm>
            <a:off x="2218667" y="2339664"/>
            <a:ext cx="6077351" cy="2005715"/>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9" name="Group 299"/>
          <p:cNvGrpSpPr/>
          <p:nvPr/>
        </p:nvGrpSpPr>
        <p:grpSpPr>
          <a:xfrm>
            <a:off x="6099251" y="-4"/>
            <a:ext cx="3044753" cy="2430022"/>
            <a:chOff x="-1" y="-2"/>
            <a:chExt cx="3044752" cy="2430021"/>
          </a:xfrm>
        </p:grpSpPr>
        <p:pic>
          <p:nvPicPr>
            <p:cNvPr id="296"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297"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301" name="Shape 301"/>
          <p:cNvSpPr/>
          <p:nvPr/>
        </p:nvSpPr>
        <p:spPr>
          <a:xfrm>
            <a:off x="3548760" y="2531208"/>
            <a:ext cx="3913931" cy="365567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a:solidFill>
                  <a:srgbClr val="4D4D4C"/>
                </a:solidFill>
                <a:latin typeface="Tahoma"/>
                <a:ea typeface="Tahoma"/>
                <a:cs typeface="Tahoma"/>
                <a:sym typeface="Tahoma"/>
              </a:defRPr>
            </a:pPr>
            <a:r>
              <a:rPr b="1">
                <a:solidFill>
                  <a:srgbClr val="002060"/>
                </a:solidFill>
              </a:rPr>
              <a:t>Покупатель (жертва) соглашается купить у продавца (мошенника) товар через интернет. Продавец просит оплатить товар через систему денежных переводов и получает деньги, используя зачастую фальшивое или недействительное удостоверение личности. Обещанный товар не доставляется покупателю.</a:t>
            </a:r>
          </a:p>
          <a:p>
            <a:pPr algn="just">
              <a:lnSpc>
                <a:spcPct val="150000"/>
              </a:lnSpc>
              <a:defRPr sz="1200">
                <a:solidFill>
                  <a:srgbClr val="4D4D4C"/>
                </a:solidFill>
                <a:latin typeface="Tahoma"/>
                <a:ea typeface="Tahoma"/>
                <a:cs typeface="Tahoma"/>
                <a:sym typeface="Tahoma"/>
              </a:defRPr>
            </a:pPr>
            <a:endParaRPr b="1">
              <a:solidFill>
                <a:srgbClr val="002060"/>
              </a:solidFill>
            </a:endParaRPr>
          </a:p>
          <a:p>
            <a:pPr algn="just">
              <a:lnSpc>
                <a:spcPct val="150000"/>
              </a:lnSpc>
              <a:defRPr sz="1200">
                <a:solidFill>
                  <a:srgbClr val="4D4D4C"/>
                </a:solidFill>
                <a:latin typeface="Tahoma"/>
                <a:ea typeface="Tahoma"/>
                <a:cs typeface="Tahoma"/>
                <a:sym typeface="Tahoma"/>
              </a:defRPr>
            </a:pPr>
            <a:r>
              <a:rPr b="1">
                <a:solidFill>
                  <a:srgbClr val="002060"/>
                </a:solidFill>
              </a:rPr>
              <a:t>Такая схема мошенничества обычно имеет один или несколько явных признаков — например, предлагаемый товар продается по </a:t>
            </a:r>
            <a:r>
              <a:rPr b="1">
                <a:solidFill>
                  <a:srgbClr val="002060"/>
                </a:solidFill>
              </a:rPr>
              <a:t>удивительно низкой цене</a:t>
            </a:r>
            <a:r>
              <a:rPr b="1">
                <a:solidFill>
                  <a:srgbClr val="002060"/>
                </a:solidFill>
              </a:rPr>
              <a:t>.</a:t>
            </a:r>
          </a:p>
        </p:txBody>
      </p:sp>
      <p:sp>
        <p:nvSpPr>
          <p:cNvPr id="302" name="Shape 302"/>
          <p:cNvSpPr>
            <a:spLocks noGrp="1"/>
          </p:cNvSpPr>
          <p:nvPr>
            <p:ph type="title"/>
          </p:nvPr>
        </p:nvSpPr>
        <p:spPr>
          <a:xfrm>
            <a:off x="1010940" y="1246998"/>
            <a:ext cx="6525984" cy="667661"/>
          </a:xfrm>
          <a:prstGeom prst="rect">
            <a:avLst/>
          </a:prstGeom>
        </p:spPr>
        <p:txBody>
          <a:bodyPr>
            <a:scene3d>
              <a:camera prst="orthographicFront"/>
              <a:lightRig rig="threePt" dir="t"/>
            </a:scene3d>
            <a:sp3d extrusionH="57150">
              <a:bevelT w="38100" h="38100" prst="relaxedInset"/>
            </a:sp3d>
          </a:bodyPr>
          <a:lstStyle>
            <a:lvl1pPr>
              <a:defRPr sz="3200" b="1">
                <a:solidFill>
                  <a:srgbClr val="D9562C"/>
                </a:solidFill>
                <a:latin typeface="Tahoma"/>
                <a:ea typeface="Tahoma"/>
                <a:cs typeface="Tahoma"/>
                <a:sym typeface="Tahoma"/>
              </a:defRPr>
            </a:lvl1pPr>
          </a:lstStyle>
          <a:p>
            <a:r>
              <a:rPr>
                <a:solidFill>
                  <a:srgbClr val="4F32C8"/>
                </a:solidFill>
              </a:rPr>
              <a:t>ПОКУПКИ ЧЕРЕЗ ИНТЕРНЕТ</a:t>
            </a:r>
          </a:p>
        </p:txBody>
      </p:sp>
      <p:sp>
        <p:nvSpPr>
          <p:cNvPr id="303" name="Shape 303"/>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16</a:t>
            </a:fld>
            <a:endParaRPr/>
          </a:p>
        </p:txBody>
      </p:sp>
      <p:pic>
        <p:nvPicPr>
          <p:cNvPr id="304" name="image13.png"/>
          <p:cNvPicPr>
            <a:picLocks noChangeAspect="1"/>
          </p:cNvPicPr>
          <p:nvPr/>
        </p:nvPicPr>
        <p:blipFill>
          <a:blip r:embed="rId4" cstate="print">
            <a:extLst/>
          </a:blip>
          <a:stretch>
            <a:fillRect/>
          </a:stretch>
        </p:blipFill>
        <p:spPr>
          <a:xfrm>
            <a:off x="423148" y="2829505"/>
            <a:ext cx="2734019" cy="2066008"/>
          </a:xfrm>
          <a:prstGeom prst="rect">
            <a:avLst/>
          </a:prstGeom>
          <a:ln w="12700">
            <a:miter lim="400000"/>
          </a:ln>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9" name="Group 309"/>
          <p:cNvGrpSpPr/>
          <p:nvPr/>
        </p:nvGrpSpPr>
        <p:grpSpPr>
          <a:xfrm>
            <a:off x="6099251" y="-4"/>
            <a:ext cx="3044753" cy="2430022"/>
            <a:chOff x="-1" y="-2"/>
            <a:chExt cx="3044752" cy="2430021"/>
          </a:xfrm>
        </p:grpSpPr>
        <p:pic>
          <p:nvPicPr>
            <p:cNvPr id="306"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307"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311" name="Shape 311"/>
          <p:cNvSpPr/>
          <p:nvPr/>
        </p:nvSpPr>
        <p:spPr>
          <a:xfrm>
            <a:off x="3548760" y="2531208"/>
            <a:ext cx="3913931" cy="1716684"/>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a:solidFill>
                  <a:srgbClr val="002060"/>
                </a:solidFill>
              </a:rPr>
              <a:t>Объявлений, предлагающих заказать персональный гороскоп, очень много во всемирной паутине. Авторы обещают выслать его быстро и бесплатно. Пользователю предлагается заполнить стандартную анкету (имя, фамилия, дата рождения), оставить свой электронный адрес. </a:t>
            </a:r>
          </a:p>
        </p:txBody>
      </p:sp>
      <p:sp>
        <p:nvSpPr>
          <p:cNvPr id="312" name="Shape 312"/>
          <p:cNvSpPr>
            <a:spLocks noGrp="1"/>
          </p:cNvSpPr>
          <p:nvPr>
            <p:ph type="title"/>
          </p:nvPr>
        </p:nvSpPr>
        <p:spPr>
          <a:xfrm>
            <a:off x="1010940" y="1246998"/>
            <a:ext cx="6525984" cy="667661"/>
          </a:xfrm>
          <a:prstGeom prst="rect">
            <a:avLst/>
          </a:prstGeom>
        </p:spPr>
        <p:txBody>
          <a:bodyPr>
            <a:scene3d>
              <a:camera prst="orthographicFront"/>
              <a:lightRig rig="threePt" dir="t"/>
            </a:scene3d>
            <a:sp3d extrusionH="57150">
              <a:bevelT w="38100" h="38100" prst="convex"/>
            </a:sp3d>
          </a:bodyPr>
          <a:lstStyle>
            <a:lvl1pPr>
              <a:defRPr sz="3200" b="1">
                <a:solidFill>
                  <a:srgbClr val="D9562C"/>
                </a:solidFill>
                <a:latin typeface="Tahoma"/>
                <a:ea typeface="Tahoma"/>
                <a:cs typeface="Tahoma"/>
                <a:sym typeface="Tahoma"/>
              </a:defRPr>
            </a:lvl1pPr>
          </a:lstStyle>
          <a:p>
            <a:r>
              <a:rPr>
                <a:ln w="18000">
                  <a:solidFill>
                    <a:schemeClr val="accent2">
                      <a:satMod val="140000"/>
                    </a:schemeClr>
                  </a:solidFill>
                  <a:prstDash val="solid"/>
                  <a:miter lim="800000"/>
                </a:ln>
                <a:solidFill>
                  <a:srgbClr val="002060"/>
                </a:solidFill>
                <a:effectLst>
                  <a:outerShdw blurRad="25500" dist="23000" dir="7020000" algn="tl">
                    <a:srgbClr val="000000">
                      <a:alpha val="50000"/>
                    </a:srgbClr>
                  </a:outerShdw>
                </a:effectLst>
              </a:rPr>
              <a:t>СОСТАВЛЕНИЕ ГОРОСКОПА</a:t>
            </a:r>
          </a:p>
        </p:txBody>
      </p:sp>
      <p:sp>
        <p:nvSpPr>
          <p:cNvPr id="313" name="Shape 313"/>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17</a:t>
            </a:fld>
            <a:endParaRPr/>
          </a:p>
        </p:txBody>
      </p:sp>
      <p:pic>
        <p:nvPicPr>
          <p:cNvPr id="314" name="image14.png"/>
          <p:cNvPicPr>
            <a:picLocks noChangeAspect="1"/>
          </p:cNvPicPr>
          <p:nvPr/>
        </p:nvPicPr>
        <p:blipFill>
          <a:blip r:embed="rId4" cstate="print">
            <a:extLst/>
          </a:blip>
          <a:stretch>
            <a:fillRect/>
          </a:stretch>
        </p:blipFill>
        <p:spPr>
          <a:xfrm>
            <a:off x="423276" y="2541222"/>
            <a:ext cx="2336807" cy="1775556"/>
          </a:xfrm>
          <a:prstGeom prst="rect">
            <a:avLst/>
          </a:prstGeom>
          <a:ln w="12700">
            <a:miter lim="400000"/>
          </a:ln>
        </p:spPr>
      </p:pic>
      <p:sp>
        <p:nvSpPr>
          <p:cNvPr id="315" name="Shape 315"/>
          <p:cNvSpPr/>
          <p:nvPr/>
        </p:nvSpPr>
        <p:spPr>
          <a:xfrm>
            <a:off x="1233577" y="4507855"/>
            <a:ext cx="6220646" cy="2031321"/>
          </a:xfrm>
          <a:prstGeom prst="rect">
            <a:avLst/>
          </a:prstGeom>
          <a:ln w="12700">
            <a:miter lim="400000"/>
          </a:ln>
          <a:extLst>
            <a:ext uri="{C572A759-6A51-4108-AA02-DFA0A04FC94B}">
              <ma14:wrappingTextBoxFlag xmlns="" xmlns:ma14="http://schemas.microsoft.com/office/mac/drawingml/2011/main" val="1"/>
            </a:ext>
          </a:extLst>
        </p:spPr>
        <p:txBody>
          <a:bodyPr wrap="square" lIns="45718" tIns="45718" rIns="45718" bIns="45718">
            <a:spAutoFit/>
          </a:bodyPr>
          <a:lstStyle/>
          <a:p>
            <a:pPr algn="just">
              <a:lnSpc>
                <a:spcPct val="150000"/>
              </a:lnSpc>
              <a:defRPr sz="1200">
                <a:solidFill>
                  <a:srgbClr val="4D4D4C"/>
                </a:solidFill>
                <a:latin typeface="Tahoma"/>
                <a:ea typeface="Tahoma"/>
                <a:cs typeface="Tahoma"/>
                <a:sym typeface="Tahoma"/>
              </a:defRPr>
            </a:pPr>
            <a:r>
              <a:rPr>
                <a:solidFill>
                  <a:srgbClr val="002060"/>
                </a:solidFill>
              </a:rPr>
              <a:t>Любитель астрологии указывает все эти данные, но вместо гороскопа в его ящик попадает письмо с еще одним условием: чтобы получить заказ, надо отправить по указанному номеру СМС-сообщение с набором тех или иных цифр. При этом забывают добавить, что стоимость этого сообщения может составлять </a:t>
            </a:r>
            <a:r>
              <a:rPr b="1">
                <a:solidFill>
                  <a:srgbClr val="002060"/>
                </a:solidFill>
              </a:rPr>
              <a:t>несколько сотен рублей</a:t>
            </a:r>
            <a:r>
              <a:rPr>
                <a:solidFill>
                  <a:srgbClr val="002060"/>
                </a:solidFill>
              </a:rPr>
              <a:t>. В лучшем случае ему, действительно, пришлют гороскоп. Причем сразу же, что уже вызывает сомнения в его уникальности. В худшем — ничего не пришлют.</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0" name="Group 320"/>
          <p:cNvGrpSpPr/>
          <p:nvPr/>
        </p:nvGrpSpPr>
        <p:grpSpPr>
          <a:xfrm>
            <a:off x="6099251" y="-4"/>
            <a:ext cx="3044753" cy="2430022"/>
            <a:chOff x="-1" y="-2"/>
            <a:chExt cx="3044752" cy="2430021"/>
          </a:xfrm>
        </p:grpSpPr>
        <p:pic>
          <p:nvPicPr>
            <p:cNvPr id="317"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318"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322" name="Shape 322"/>
          <p:cNvSpPr/>
          <p:nvPr/>
        </p:nvSpPr>
        <p:spPr>
          <a:xfrm>
            <a:off x="3548760" y="2531208"/>
            <a:ext cx="3913931" cy="2547681"/>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a:solidFill>
                  <a:srgbClr val="002060"/>
                </a:solidFill>
              </a:rPr>
              <a:t>Вы можете обнаружить в своем почтовом ящике письмо от администрации платежной системы (e-gold, Moneybookers, Paypal), судебных приставов и других… В послании, например, говорится, что у вас есть долг по кредиту и вам нужно срочно сверить данные в файле. К письму прилагается вложение — файл, который нужно скачать и открыть. Или же в письме есть ссылка, по которой нужно перейти «для скачивания программы». </a:t>
            </a:r>
          </a:p>
        </p:txBody>
      </p:sp>
      <p:sp>
        <p:nvSpPr>
          <p:cNvPr id="323" name="Shape 323"/>
          <p:cNvSpPr>
            <a:spLocks noGrp="1"/>
          </p:cNvSpPr>
          <p:nvPr>
            <p:ph type="title"/>
          </p:nvPr>
        </p:nvSpPr>
        <p:spPr>
          <a:xfrm>
            <a:off x="1010940" y="1246998"/>
            <a:ext cx="6525984" cy="667661"/>
          </a:xfrm>
          <a:prstGeom prst="rect">
            <a:avLst/>
          </a:prstGeom>
        </p:spPr>
        <p:txBody>
          <a:bodyPr>
            <a:normAutofit/>
            <a:scene3d>
              <a:camera prst="orthographicFront"/>
              <a:lightRig rig="threePt" dir="t"/>
            </a:scene3d>
            <a:sp3d extrusionH="57150">
              <a:bevelT w="38100" h="38100" prst="slope"/>
            </a:sp3d>
          </a:bodyPr>
          <a:lstStyle>
            <a:lvl1pPr defTabSz="886966">
              <a:defRPr sz="3100" b="1">
                <a:solidFill>
                  <a:srgbClr val="D9562C"/>
                </a:solidFill>
                <a:latin typeface="Tahoma"/>
                <a:ea typeface="Tahoma"/>
                <a:cs typeface="Tahoma"/>
                <a:sym typeface="Tahoma"/>
              </a:defRPr>
            </a:lvl1pPr>
          </a:lstStyle>
          <a:p>
            <a:r>
              <a:rPr>
                <a:ln w="18000">
                  <a:solidFill>
                    <a:schemeClr val="accent2">
                      <a:satMod val="140000"/>
                    </a:schemeClr>
                  </a:solidFill>
                  <a:prstDash val="solid"/>
                  <a:miter lim="800000"/>
                </a:ln>
                <a:solidFill>
                  <a:srgbClr val="002060"/>
                </a:solidFill>
                <a:effectLst>
                  <a:outerShdw blurRad="25500" dist="23000" dir="7020000" algn="tl">
                    <a:srgbClr val="000000">
                      <a:alpha val="50000"/>
                    </a:srgbClr>
                  </a:outerShdw>
                </a:effectLst>
              </a:rPr>
              <a:t>ПИСЬМА ПЛАТЕЖНЫХ СИСТЕМ</a:t>
            </a:r>
          </a:p>
        </p:txBody>
      </p:sp>
      <p:sp>
        <p:nvSpPr>
          <p:cNvPr id="324" name="Shape 324"/>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18</a:t>
            </a:fld>
            <a:endParaRPr/>
          </a:p>
        </p:txBody>
      </p:sp>
      <p:pic>
        <p:nvPicPr>
          <p:cNvPr id="325" name="image15.png"/>
          <p:cNvPicPr>
            <a:picLocks noChangeAspect="1"/>
          </p:cNvPicPr>
          <p:nvPr/>
        </p:nvPicPr>
        <p:blipFill>
          <a:blip r:embed="rId4" cstate="print">
            <a:extLst/>
          </a:blip>
          <a:stretch>
            <a:fillRect/>
          </a:stretch>
        </p:blipFill>
        <p:spPr>
          <a:xfrm>
            <a:off x="565691" y="2452696"/>
            <a:ext cx="2331592" cy="2293461"/>
          </a:xfrm>
          <a:prstGeom prst="rect">
            <a:avLst/>
          </a:prstGeom>
          <a:ln w="12700">
            <a:miter lim="400000"/>
          </a:ln>
        </p:spPr>
      </p:pic>
      <p:sp>
        <p:nvSpPr>
          <p:cNvPr id="326" name="Shape 326"/>
          <p:cNvSpPr/>
          <p:nvPr/>
        </p:nvSpPr>
        <p:spPr>
          <a:xfrm>
            <a:off x="1165794" y="5284194"/>
            <a:ext cx="6216274" cy="885688"/>
          </a:xfrm>
          <a:prstGeom prst="rect">
            <a:avLst/>
          </a:prstGeom>
          <a:ln w="12700">
            <a:solidFill>
              <a:srgbClr val="3DA8A9"/>
            </a:solidFill>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a:solidFill>
                  <a:srgbClr val="4D4D4C"/>
                </a:solidFill>
                <a:latin typeface="Tahoma"/>
                <a:ea typeface="Tahoma"/>
                <a:cs typeface="Tahoma"/>
                <a:sym typeface="Tahoma"/>
              </a:defRPr>
            </a:pPr>
            <a:r>
              <a:rPr>
                <a:solidFill>
                  <a:srgbClr val="002060"/>
                </a:solidFill>
              </a:rPr>
              <a:t>На самом деле часто вас поджидает </a:t>
            </a:r>
            <a:r>
              <a:rPr b="1">
                <a:solidFill>
                  <a:srgbClr val="002060"/>
                </a:solidFill>
              </a:rPr>
              <a:t>вирус</a:t>
            </a:r>
            <a:r>
              <a:rPr>
                <a:solidFill>
                  <a:srgbClr val="002060"/>
                </a:solidFill>
              </a:rPr>
              <a:t>, задача которого - собрать данные о ваших аккаунтах в платежных системах, </a:t>
            </a:r>
            <a:r>
              <a:rPr b="1">
                <a:solidFill>
                  <a:srgbClr val="002060"/>
                </a:solidFill>
              </a:rPr>
              <a:t>данные банковской карты</a:t>
            </a:r>
            <a:r>
              <a:rPr>
                <a:solidFill>
                  <a:srgbClr val="002060"/>
                </a:solidFill>
              </a:rPr>
              <a:t>, которые вы вводите на своем компьютере.</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1" name="Group 331"/>
          <p:cNvGrpSpPr/>
          <p:nvPr/>
        </p:nvGrpSpPr>
        <p:grpSpPr>
          <a:xfrm>
            <a:off x="6099251" y="-4"/>
            <a:ext cx="3044753" cy="2430022"/>
            <a:chOff x="-1" y="-2"/>
            <a:chExt cx="3044752" cy="2430021"/>
          </a:xfrm>
        </p:grpSpPr>
        <p:pic>
          <p:nvPicPr>
            <p:cNvPr id="328"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329"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333" name="Shape 333"/>
          <p:cNvSpPr/>
          <p:nvPr/>
        </p:nvSpPr>
        <p:spPr>
          <a:xfrm>
            <a:off x="1010940" y="2261479"/>
            <a:ext cx="6525984" cy="282468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a:solidFill>
                  <a:srgbClr val="002060"/>
                </a:solidFill>
              </a:rPr>
              <a:t>Суть этой мошеннической схемы сводится к тому, что некто представляется получателю письма действующим или бывшим министром или представителем знатной нигерийской (зимбабвийской, кенийской...) семьи, попавшей в немилость на родине. К адресату обращаются с просьбой оказать содействие в выводе из охваченной гражданской войной страны крупной суммы, которая будет переведена на счет адресата. Ему за помощь «в спасении средств» обещают солидный процент. Когда клиент «заглатывает наживку», его просят перечислить незначительную сумму, необходимую для оформления перевода, дачи взятки или оплаты услуг юриста. Затем появляется еще одна причина перечислить «незначительную» сумму, потом другая... Деньги тянут из доверчивого клиента до тех пор, пока он не осознает, что его обманули.</a:t>
            </a:r>
          </a:p>
        </p:txBody>
      </p:sp>
      <p:sp>
        <p:nvSpPr>
          <p:cNvPr id="334" name="Shape 334"/>
          <p:cNvSpPr>
            <a:spLocks noGrp="1"/>
          </p:cNvSpPr>
          <p:nvPr>
            <p:ph type="title"/>
          </p:nvPr>
        </p:nvSpPr>
        <p:spPr>
          <a:xfrm>
            <a:off x="1010940" y="1246998"/>
            <a:ext cx="6525984" cy="667661"/>
          </a:xfrm>
          <a:prstGeom prst="rect">
            <a:avLst/>
          </a:prstGeom>
        </p:spPr>
        <p:txBody>
          <a:bodyPr>
            <a:scene3d>
              <a:camera prst="orthographicFront"/>
              <a:lightRig rig="threePt" dir="t"/>
            </a:scene3d>
            <a:sp3d extrusionH="57150">
              <a:bevelT w="50800" h="38100" prst="riblet"/>
            </a:sp3d>
          </a:bodyPr>
          <a:lstStyle>
            <a:lvl1pPr>
              <a:defRPr sz="3200" b="1">
                <a:solidFill>
                  <a:srgbClr val="D9562C"/>
                </a:solidFill>
                <a:latin typeface="Tahoma"/>
                <a:ea typeface="Tahoma"/>
                <a:cs typeface="Tahoma"/>
                <a:sym typeface="Tahoma"/>
              </a:defRPr>
            </a:lvl1pPr>
          </a:lstStyle>
          <a:p>
            <a:r>
              <a:rPr>
                <a:ln w="18000">
                  <a:solidFill>
                    <a:schemeClr val="accent2">
                      <a:satMod val="140000"/>
                    </a:schemeClr>
                  </a:solidFill>
                  <a:prstDash val="solid"/>
                  <a:miter lim="800000"/>
                </a:ln>
                <a:solidFill>
                  <a:srgbClr val="002060"/>
                </a:solidFill>
                <a:effectLst>
                  <a:outerShdw blurRad="25500" dist="23000" dir="7020000" algn="tl">
                    <a:srgbClr val="000000">
                      <a:alpha val="50000"/>
                    </a:srgbClr>
                  </a:outerShdw>
                </a:effectLst>
              </a:rPr>
              <a:t>«</a:t>
            </a:r>
            <a:r>
              <a:rPr>
                <a:ln w="18000">
                  <a:solidFill>
                    <a:schemeClr val="accent2">
                      <a:satMod val="140000"/>
                    </a:schemeClr>
                  </a:solidFill>
                  <a:prstDash val="solid"/>
                  <a:miter lim="800000"/>
                </a:ln>
                <a:solidFill>
                  <a:schemeClr val="accent5">
                    <a:lumMod val="75000"/>
                  </a:schemeClr>
                </a:solidFill>
                <a:effectLst>
                  <a:outerShdw blurRad="25500" dist="23000" dir="7020000" algn="tl">
                    <a:srgbClr val="000000">
                      <a:alpha val="50000"/>
                    </a:srgbClr>
                  </a:outerShdw>
                </a:effectLst>
              </a:rPr>
              <a:t>НИГЕРИЙСКИЕ» СЮЖЕТЫ</a:t>
            </a:r>
          </a:p>
        </p:txBody>
      </p:sp>
      <p:sp>
        <p:nvSpPr>
          <p:cNvPr id="335" name="Shape 335"/>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19</a:t>
            </a:fld>
            <a:endParaRPr/>
          </a:p>
        </p:txBody>
      </p:sp>
      <p:sp>
        <p:nvSpPr>
          <p:cNvPr id="336" name="Shape 336"/>
          <p:cNvSpPr/>
          <p:nvPr/>
        </p:nvSpPr>
        <p:spPr>
          <a:xfrm>
            <a:off x="1165794" y="5284194"/>
            <a:ext cx="6216274" cy="1162687"/>
          </a:xfrm>
          <a:prstGeom prst="rect">
            <a:avLst/>
          </a:prstGeom>
          <a:ln w="12700">
            <a:solidFill>
              <a:srgbClr val="3DA8A9"/>
            </a:solidFill>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a:solidFill>
                  <a:srgbClr val="4D4D4C"/>
                </a:solidFill>
                <a:latin typeface="Tahoma"/>
                <a:ea typeface="Tahoma"/>
                <a:cs typeface="Tahoma"/>
                <a:sym typeface="Tahoma"/>
              </a:defRPr>
            </a:pPr>
            <a:r>
              <a:rPr>
                <a:solidFill>
                  <a:srgbClr val="002060"/>
                </a:solidFill>
              </a:rPr>
              <a:t>По результатам специальных исследований, примерно один процент пользователей интернета, то есть </a:t>
            </a:r>
            <a:r>
              <a:rPr b="1">
                <a:solidFill>
                  <a:srgbClr val="002060"/>
                </a:solidFill>
              </a:rPr>
              <a:t>каждый сотый</a:t>
            </a:r>
            <a:r>
              <a:rPr>
                <a:solidFill>
                  <a:srgbClr val="002060"/>
                </a:solidFill>
              </a:rPr>
              <a:t>, получивших по e-mail «нигерийские письма», оказываются вовлеченными в эту аферу. В арсенале мошенников как правило всего несколько уловок, которые могут сочетаться в одном письме.</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1" name="Group 341"/>
          <p:cNvGrpSpPr/>
          <p:nvPr/>
        </p:nvGrpSpPr>
        <p:grpSpPr>
          <a:xfrm>
            <a:off x="6099251" y="-4"/>
            <a:ext cx="3044753" cy="2430022"/>
            <a:chOff x="-1" y="-2"/>
            <a:chExt cx="3044752" cy="2430021"/>
          </a:xfrm>
        </p:grpSpPr>
        <p:pic>
          <p:nvPicPr>
            <p:cNvPr id="338"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339"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343" name="Shape 343"/>
          <p:cNvSpPr/>
          <p:nvPr/>
        </p:nvSpPr>
        <p:spPr>
          <a:xfrm>
            <a:off x="2855666" y="2077314"/>
            <a:ext cx="4969202" cy="448667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Старайтесь не открывать сайты платежных систем по ссылке (например, в письмах). Обязательно проверяйте, какой URL стоит в адресной строке, или посмотрите в свойствах ссылки, куда она ведет. Вы можете попасть на сайт-обманку, внешне очень похожий, практически неотличимый от настоящего сайта платежной системы. Расчет в этом случае на то, что вы введете на таком сайте свои данные и они станут известны мошенникам.</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Совершайте покупки в интернете с помощью отдельной банковской карты и только на проверенных сайтах</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Никогда никому не сообщайте ваши пароли. Вводить пароли можно и нужно только на самих сайтах платежных процессоров, но никак не на других ресурсах.</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Не храните файлы с секретной информацией на доступных или недостаточно надежных носителях информации. Всегда делайте несколько копий таких файлов на разных носителях.</a:t>
            </a:r>
          </a:p>
        </p:txBody>
      </p:sp>
      <p:sp>
        <p:nvSpPr>
          <p:cNvPr id="344" name="Shape 344"/>
          <p:cNvSpPr>
            <a:spLocks noGrp="1"/>
          </p:cNvSpPr>
          <p:nvPr>
            <p:ph type="title"/>
          </p:nvPr>
        </p:nvSpPr>
        <p:spPr>
          <a:xfrm>
            <a:off x="638355" y="1246998"/>
            <a:ext cx="4671829" cy="667661"/>
          </a:xfrm>
          <a:prstGeom prst="rect">
            <a:avLst/>
          </a:prstGeom>
        </p:spPr>
        <p:txBody>
          <a:bodyPr>
            <a:normAutofit/>
            <a:scene3d>
              <a:camera prst="orthographicFront"/>
              <a:lightRig rig="threePt" dir="t"/>
            </a:scene3d>
            <a:sp3d extrusionH="57150">
              <a:bevelT w="38100" h="38100" prst="relaxedInset"/>
            </a:sp3d>
          </a:bodyPr>
          <a:lstStyle>
            <a:lvl1pPr>
              <a:defRPr sz="3200" b="1">
                <a:solidFill>
                  <a:srgbClr val="D9562C"/>
                </a:solidFill>
                <a:latin typeface="Tahoma"/>
                <a:ea typeface="Tahoma"/>
                <a:cs typeface="Tahoma"/>
                <a:sym typeface="Tahoma"/>
              </a:defRPr>
            </a:lvl1pPr>
          </a:lstStyle>
          <a:p>
            <a:r>
              <a:rPr>
                <a:ln>
                  <a:solidFill>
                    <a:srgbClr val="660066"/>
                  </a:solidFill>
                </a:ln>
                <a:solidFill>
                  <a:srgbClr val="660066"/>
                </a:solidFill>
              </a:rPr>
              <a:t>СПОСОБЫ ЗАЩИТЫ</a:t>
            </a:r>
          </a:p>
        </p:txBody>
      </p:sp>
      <p:sp>
        <p:nvSpPr>
          <p:cNvPr id="345" name="Shape 345"/>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20</a:t>
            </a:fld>
            <a:endParaRPr/>
          </a:p>
        </p:txBody>
      </p:sp>
      <p:pic>
        <p:nvPicPr>
          <p:cNvPr id="346" name="image16.png"/>
          <p:cNvPicPr>
            <a:picLocks noChangeAspect="1"/>
          </p:cNvPicPr>
          <p:nvPr/>
        </p:nvPicPr>
        <p:blipFill>
          <a:blip r:embed="rId4">
            <a:extLst/>
          </a:blip>
          <a:stretch>
            <a:fillRect/>
          </a:stretch>
        </p:blipFill>
        <p:spPr>
          <a:xfrm>
            <a:off x="351564" y="2764090"/>
            <a:ext cx="2288914" cy="2618065"/>
          </a:xfrm>
          <a:prstGeom prst="rect">
            <a:avLst/>
          </a:prstGeom>
          <a:ln w="12700">
            <a:miter lim="400000"/>
          </a:ln>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1" name="Group 351"/>
          <p:cNvGrpSpPr/>
          <p:nvPr/>
        </p:nvGrpSpPr>
        <p:grpSpPr>
          <a:xfrm>
            <a:off x="6099251" y="-4"/>
            <a:ext cx="3044753" cy="2430022"/>
            <a:chOff x="-1" y="-2"/>
            <a:chExt cx="3044752" cy="2430021"/>
          </a:xfrm>
        </p:grpSpPr>
        <p:pic>
          <p:nvPicPr>
            <p:cNvPr id="348"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349"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353" name="Shape 353"/>
          <p:cNvSpPr/>
          <p:nvPr/>
        </p:nvSpPr>
        <p:spPr>
          <a:xfrm>
            <a:off x="2855770" y="2073742"/>
            <a:ext cx="5096634" cy="448667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Если вам предлагают удаленную работу и при этом просят оплатить регистрационный взнос в качестве гарантии за пересылку данных и т. п., не попадайтесь на эту ловушку. Настоящие работодатели никогда не просят денег с соискателей, они сами платят за работу!</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Предложения в духе «вышлите туда-то небольшую сумму и вскоре вы будете завалены деньгами» — это предложения от участников финансовых пирамид. Не верьте таким предложениям, в пирамидах выигрывают только их создатели.</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Письма о проблемах с вашим счетом в какой-либо платежной системе, требующие перехода на сайт и каких-либо действий от вас, отправляйте в корзину, не открывая. Техническая поддержка платежных систем никогда не рассылает таких писем.</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В 99 % случаев платежи, которые вы делаете онлайн, отменить нельзя. Поэтому не торопитесь, подумайте, прежде чем заплатить за товар или услугу.</a:t>
            </a:r>
          </a:p>
        </p:txBody>
      </p:sp>
      <p:sp>
        <p:nvSpPr>
          <p:cNvPr id="354" name="Shape 354"/>
          <p:cNvSpPr>
            <a:spLocks noGrp="1"/>
          </p:cNvSpPr>
          <p:nvPr>
            <p:ph type="title"/>
          </p:nvPr>
        </p:nvSpPr>
        <p:spPr>
          <a:xfrm>
            <a:off x="919791" y="1246998"/>
            <a:ext cx="4390393" cy="667661"/>
          </a:xfrm>
          <a:prstGeom prst="rect">
            <a:avLst/>
          </a:prstGeom>
        </p:spPr>
        <p:txBody>
          <a:bodyPr>
            <a:normAutofit/>
          </a:bodyPr>
          <a:lstStyle>
            <a:lvl1pPr>
              <a:defRPr sz="3200" b="1">
                <a:solidFill>
                  <a:srgbClr val="D9562C"/>
                </a:solidFill>
                <a:latin typeface="Tahoma"/>
                <a:ea typeface="Tahoma"/>
                <a:cs typeface="Tahoma"/>
                <a:sym typeface="Tahoma"/>
              </a:defRPr>
            </a:lvl1pPr>
          </a:lstStyle>
          <a:p>
            <a:r>
              <a:rPr>
                <a:ln w="18000">
                  <a:solidFill>
                    <a:srgbClr val="660066"/>
                  </a:solidFill>
                  <a:prstDash val="solid"/>
                  <a:miter lim="800000"/>
                </a:ln>
                <a:solidFill>
                  <a:schemeClr val="accent5">
                    <a:lumMod val="75000"/>
                  </a:schemeClr>
                </a:solidFill>
                <a:effectLst>
                  <a:outerShdw blurRad="25500" dist="23000" dir="7020000" algn="tl">
                    <a:srgbClr val="000000">
                      <a:alpha val="50000"/>
                    </a:srgbClr>
                  </a:outerShdw>
                </a:effectLst>
              </a:rPr>
              <a:t>СПОСОБЫ ЗАЩИТЫ</a:t>
            </a:r>
          </a:p>
        </p:txBody>
      </p:sp>
      <p:sp>
        <p:nvSpPr>
          <p:cNvPr id="355" name="Shape 355"/>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21</a:t>
            </a:fld>
            <a:endParaRPr/>
          </a:p>
        </p:txBody>
      </p:sp>
      <p:pic>
        <p:nvPicPr>
          <p:cNvPr id="356" name="image16.png"/>
          <p:cNvPicPr>
            <a:picLocks noChangeAspect="1"/>
          </p:cNvPicPr>
          <p:nvPr/>
        </p:nvPicPr>
        <p:blipFill>
          <a:blip r:embed="rId4">
            <a:extLst/>
          </a:blip>
          <a:stretch>
            <a:fillRect/>
          </a:stretch>
        </p:blipFill>
        <p:spPr>
          <a:xfrm>
            <a:off x="351564" y="2764090"/>
            <a:ext cx="2288914" cy="2618065"/>
          </a:xfrm>
          <a:prstGeom prst="rect">
            <a:avLst/>
          </a:prstGeom>
          <a:ln w="12700">
            <a:miter lim="400000"/>
          </a:ln>
        </p:spPr>
      </p:pic>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азвание 4"/>
          <p:cNvSpPr>
            <a:spLocks noGrp="1"/>
          </p:cNvSpPr>
          <p:nvPr>
            <p:ph type="ctrTitle"/>
          </p:nvPr>
        </p:nvSpPr>
        <p:spPr/>
        <p:txBody>
          <a:bodyPr>
            <a:normAutofit/>
            <a:scene3d>
              <a:camera prst="orthographicFront"/>
              <a:lightRig rig="threePt" dir="t"/>
            </a:scene3d>
            <a:sp3d extrusionH="57150">
              <a:bevelT w="38100" h="38100" prst="convex"/>
            </a:sp3d>
          </a:bodyPr>
          <a:lstStyle/>
          <a:p>
            <a:pPr algn="ctr"/>
            <a:r>
              <a:rPr lang="ru-RU" sz="4400" cap="none" dirty="0">
                <a:ln w="12700">
                  <a:solidFill>
                    <a:srgbClr val="0070C0"/>
                  </a:solidFill>
                  <a:prstDash val="solid"/>
                </a:ln>
                <a:solidFill>
                  <a:schemeClr val="accent1"/>
                </a:solidFill>
                <a:effectLst>
                  <a:outerShdw blurRad="41275" dist="20320" dir="1800000" algn="tl" rotWithShape="0">
                    <a:srgbClr val="000000">
                      <a:alpha val="40000"/>
                    </a:srgbClr>
                  </a:outerShdw>
                </a:effectLst>
                <a:latin typeface="Tahoma"/>
                <a:ea typeface="Tahoma"/>
                <a:cs typeface="Tahoma"/>
                <a:sym typeface="Tahoma"/>
              </a:rPr>
              <a:t>Мобильные мошенничества</a:t>
            </a:r>
            <a:endParaRPr lang="ru-RU" sz="4400" cap="none" dirty="0">
              <a:ln w="12700">
                <a:solidFill>
                  <a:srgbClr val="0070C0"/>
                </a:solidFill>
                <a:prstDash val="solid"/>
              </a:ln>
              <a:solidFill>
                <a:schemeClr val="accent1"/>
              </a:solidFill>
              <a:effectLst>
                <a:outerShdw blurRad="41275" dist="20320" dir="1800000" algn="tl" rotWithShape="0">
                  <a:srgbClr val="000000">
                    <a:alpha val="40000"/>
                  </a:srgbClr>
                </a:outerShdw>
              </a:effectLst>
              <a:latin typeface="Tahoma"/>
              <a:ea typeface="Tahoma"/>
              <a:cs typeface="Tahoma"/>
              <a:sym typeface="Calibri"/>
            </a:endParaRPr>
          </a:p>
        </p:txBody>
      </p:sp>
      <p:sp>
        <p:nvSpPr>
          <p:cNvPr id="3" name="Подзаголовок 2"/>
          <p:cNvSpPr>
            <a:spLocks noGrp="1"/>
          </p:cNvSpPr>
          <p:nvPr>
            <p:ph type="subTitle" idx="1"/>
          </p:nvPr>
        </p:nvSpPr>
        <p:spPr/>
        <p:txBody>
          <a:bodyPr/>
          <a:lstStyle/>
          <a:p>
            <a:endParaRPr lang="ru-RU" dirty="0"/>
          </a:p>
        </p:txBody>
      </p:sp>
    </p:spTree>
    <p:extLst>
      <p:ext uri="{BB962C8B-B14F-4D97-AF65-F5344CB8AC3E}">
        <p14:creationId xmlns="" xmlns:p14="http://schemas.microsoft.com/office/powerpoint/2010/main" val="2636643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7" name="Group 367"/>
          <p:cNvGrpSpPr/>
          <p:nvPr/>
        </p:nvGrpSpPr>
        <p:grpSpPr>
          <a:xfrm>
            <a:off x="6099251" y="-4"/>
            <a:ext cx="3044753" cy="2430022"/>
            <a:chOff x="-1" y="-2"/>
            <a:chExt cx="3044752" cy="2430021"/>
          </a:xfrm>
        </p:grpSpPr>
        <p:pic>
          <p:nvPicPr>
            <p:cNvPr id="364"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365"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369" name="Shape 369"/>
          <p:cNvSpPr/>
          <p:nvPr/>
        </p:nvSpPr>
        <p:spPr>
          <a:xfrm>
            <a:off x="474500" y="4839396"/>
            <a:ext cx="7598862" cy="116268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a:solidFill>
                  <a:srgbClr val="002060"/>
                </a:solidFill>
              </a:rPr>
              <a:t>Основных видов мобильного мошенничества немного, но их вариаций достаточно много, причем все они выгодны для мошенников и приносят им огромные суммы денег. Даже при небольших финансовых потерях конкретного человека (15-150 рублей) срабатывает эффект масштаба, когда жертвами становятся тысячи людей.</a:t>
            </a:r>
          </a:p>
        </p:txBody>
      </p:sp>
      <p:sp>
        <p:nvSpPr>
          <p:cNvPr id="370" name="Shape 370"/>
          <p:cNvSpPr>
            <a:spLocks noGrp="1"/>
          </p:cNvSpPr>
          <p:nvPr>
            <p:ph type="title"/>
          </p:nvPr>
        </p:nvSpPr>
        <p:spPr>
          <a:xfrm>
            <a:off x="1010940" y="1246998"/>
            <a:ext cx="6525984" cy="667661"/>
          </a:xfrm>
          <a:prstGeom prst="rect">
            <a:avLst/>
          </a:prstGeom>
        </p:spPr>
        <p:txBody>
          <a:bodyPr>
            <a:scene3d>
              <a:camera prst="orthographicFront"/>
              <a:lightRig rig="threePt" dir="t"/>
            </a:scene3d>
            <a:sp3d extrusionH="57150">
              <a:bevelT w="38100" h="38100" prst="angle"/>
            </a:sp3d>
          </a:bodyPr>
          <a:lstStyle>
            <a:lvl1pPr defTabSz="731519">
              <a:defRPr sz="2500" b="1">
                <a:solidFill>
                  <a:srgbClr val="D9562C"/>
                </a:solidFill>
                <a:latin typeface="Tahoma"/>
                <a:ea typeface="Tahoma"/>
                <a:cs typeface="Tahoma"/>
                <a:sym typeface="Tahoma"/>
              </a:defRPr>
            </a:lvl1pPr>
          </a:lstStyle>
          <a:p>
            <a:r>
              <a:rPr>
                <a:ln w="12700">
                  <a:solidFill>
                    <a:schemeClr val="tx2">
                      <a:satMod val="155000"/>
                    </a:schemeClr>
                  </a:solidFill>
                  <a:prstDash val="solid"/>
                </a:ln>
                <a:solidFill>
                  <a:schemeClr val="tx2">
                    <a:lumMod val="60000"/>
                    <a:lumOff val="40000"/>
                  </a:schemeClr>
                </a:solidFill>
                <a:effectLst>
                  <a:outerShdw blurRad="41275" dist="20320" dir="1800000" algn="tl" rotWithShape="0">
                    <a:srgbClr val="000000">
                      <a:alpha val="40000"/>
                    </a:srgbClr>
                  </a:outerShdw>
                </a:effectLst>
              </a:rPr>
              <a:t>ВИДЫ МОБИЛЬНЫХ МОШЕННИЧЕСТВ</a:t>
            </a:r>
          </a:p>
        </p:txBody>
      </p:sp>
      <p:sp>
        <p:nvSpPr>
          <p:cNvPr id="371" name="Shape 371"/>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23</a:t>
            </a:fld>
            <a:endParaRPr/>
          </a:p>
        </p:txBody>
      </p:sp>
      <p:pic>
        <p:nvPicPr>
          <p:cNvPr id="372" name="image17.png"/>
          <p:cNvPicPr>
            <a:picLocks noChangeAspect="1"/>
          </p:cNvPicPr>
          <p:nvPr/>
        </p:nvPicPr>
        <p:blipFill>
          <a:blip r:embed="rId4">
            <a:extLst/>
          </a:blip>
          <a:stretch>
            <a:fillRect/>
          </a:stretch>
        </p:blipFill>
        <p:spPr>
          <a:xfrm>
            <a:off x="722870" y="2391748"/>
            <a:ext cx="7102121" cy="1970559"/>
          </a:xfrm>
          <a:prstGeom prst="rect">
            <a:avLst/>
          </a:prstGeom>
          <a:ln w="12700">
            <a:miter lim="400000"/>
          </a:ln>
        </p:spPr>
      </p:pic>
      <p:sp>
        <p:nvSpPr>
          <p:cNvPr id="373" name="Shape 373"/>
          <p:cNvSpPr/>
          <p:nvPr/>
        </p:nvSpPr>
        <p:spPr>
          <a:xfrm>
            <a:off x="474500" y="6042878"/>
            <a:ext cx="7598862" cy="608689"/>
          </a:xfrm>
          <a:prstGeom prst="rect">
            <a:avLst/>
          </a:prstGeom>
          <a:ln w="12700">
            <a:solidFill>
              <a:srgbClr val="0EBACE"/>
            </a:solidFill>
            <a:miter/>
          </a:ln>
          <a:extLst>
            <a:ext uri="{C572A759-6A51-4108-AA02-DFA0A04FC94B}">
              <ma14:wrappingTextBoxFlag xmlns="" xmlns:ma14="http://schemas.microsoft.com/office/mac/drawingml/2011/main" val="1"/>
            </a:ext>
          </a:extLst>
        </p:spPr>
        <p:txBody>
          <a:bodyPr lIns="45718" tIns="45718" rIns="45718" bIns="45718">
            <a:spAutoFit/>
          </a:bodyPr>
          <a:lstStyle/>
          <a:p>
            <a:pPr algn="ctr">
              <a:lnSpc>
                <a:spcPct val="150000"/>
              </a:lnSpc>
              <a:defRPr sz="1200">
                <a:solidFill>
                  <a:srgbClr val="4D4D4C"/>
                </a:solidFill>
                <a:latin typeface="Tahoma"/>
                <a:ea typeface="Tahoma"/>
                <a:cs typeface="Tahoma"/>
                <a:sym typeface="Tahoma"/>
              </a:defRPr>
            </a:pPr>
            <a:r>
              <a:rPr>
                <a:solidFill>
                  <a:srgbClr val="002060"/>
                </a:solidFill>
              </a:rPr>
              <a:t>По данным международной статистики, совокупные потери операторов связи и абонентов от мобильного мошенничества ежегодно составляют </a:t>
            </a:r>
            <a:r>
              <a:rPr b="1">
                <a:solidFill>
                  <a:srgbClr val="002060"/>
                </a:solidFill>
              </a:rPr>
              <a:t>примерно 25 млрд долларов</a:t>
            </a:r>
            <a:r>
              <a:rPr>
                <a:solidFill>
                  <a:srgbClr val="002060"/>
                </a:solidFill>
              </a:rPr>
              <a:t>.</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 name="Group 378"/>
          <p:cNvGrpSpPr/>
          <p:nvPr/>
        </p:nvGrpSpPr>
        <p:grpSpPr>
          <a:xfrm>
            <a:off x="6099251" y="-4"/>
            <a:ext cx="3044753" cy="2430022"/>
            <a:chOff x="-1" y="-2"/>
            <a:chExt cx="3044752" cy="2430021"/>
          </a:xfrm>
        </p:grpSpPr>
        <p:pic>
          <p:nvPicPr>
            <p:cNvPr id="375"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376"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380" name="Shape 380"/>
          <p:cNvSpPr/>
          <p:nvPr/>
        </p:nvSpPr>
        <p:spPr>
          <a:xfrm>
            <a:off x="2684966" y="2166260"/>
            <a:ext cx="5364355" cy="199368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a:solidFill>
                  <a:srgbClr val="4D4D4C"/>
                </a:solidFill>
                <a:latin typeface="Tahoma"/>
                <a:ea typeface="Tahoma"/>
                <a:cs typeface="Tahoma"/>
                <a:sym typeface="Tahoma"/>
              </a:defRPr>
            </a:pPr>
            <a:r>
              <a:rPr>
                <a:solidFill>
                  <a:srgbClr val="002060"/>
                </a:solidFill>
              </a:rPr>
              <a:t>Мошенник привлекает «жертву» дорогим подарком, который выиграл абонент, но при этом просит прислать подтверждающую СМС, внести «регистрационный взнос» через интернет-кошелек, купить карточку предоплаты и перезвонить, назвав код. </a:t>
            </a:r>
          </a:p>
          <a:p>
            <a:pPr algn="just">
              <a:lnSpc>
                <a:spcPct val="150000"/>
              </a:lnSpc>
              <a:defRPr sz="1200">
                <a:solidFill>
                  <a:srgbClr val="4D4D4C"/>
                </a:solidFill>
                <a:latin typeface="Tahoma"/>
                <a:ea typeface="Tahoma"/>
                <a:cs typeface="Tahoma"/>
                <a:sym typeface="Tahoma"/>
              </a:defRPr>
            </a:pPr>
            <a:endParaRPr>
              <a:solidFill>
                <a:srgbClr val="002060"/>
              </a:solidFill>
            </a:endParaRPr>
          </a:p>
          <a:p>
            <a:pPr algn="just">
              <a:lnSpc>
                <a:spcPct val="150000"/>
              </a:lnSpc>
              <a:defRPr sz="1200">
                <a:solidFill>
                  <a:srgbClr val="4D4D4C"/>
                </a:solidFill>
                <a:latin typeface="Tahoma"/>
                <a:ea typeface="Tahoma"/>
                <a:cs typeface="Tahoma"/>
                <a:sym typeface="Tahoma"/>
              </a:defRPr>
            </a:pPr>
            <a:r>
              <a:rPr>
                <a:solidFill>
                  <a:srgbClr val="002060"/>
                </a:solidFill>
              </a:rPr>
              <a:t>Получив «взнос», мошенник исчезает, а обещанный приз тоже растворяется.</a:t>
            </a:r>
          </a:p>
        </p:txBody>
      </p:sp>
      <p:sp>
        <p:nvSpPr>
          <p:cNvPr id="384" name="Shape 384"/>
          <p:cNvSpPr>
            <a:spLocks noGrp="1"/>
          </p:cNvSpPr>
          <p:nvPr>
            <p:ph type="title"/>
          </p:nvPr>
        </p:nvSpPr>
        <p:spPr>
          <a:xfrm>
            <a:off x="1010940" y="1246998"/>
            <a:ext cx="6525984" cy="667661"/>
          </a:xfrm>
          <a:prstGeom prst="rect">
            <a:avLst/>
          </a:prstGeom>
        </p:spPr>
        <p:txBody>
          <a:bodyPr/>
          <a:lstStyle>
            <a:lvl1pPr>
              <a:defRPr sz="3200" b="1">
                <a:solidFill>
                  <a:srgbClr val="D9562C"/>
                </a:solidFill>
                <a:latin typeface="Tahoma"/>
                <a:ea typeface="Tahoma"/>
                <a:cs typeface="Tahoma"/>
                <a:sym typeface="Tahoma"/>
              </a:defRPr>
            </a:lvl1pPr>
          </a:lstStyle>
          <a:p>
            <a:r>
              <a:t>«ВЫ ВЫИГРАЛИ ПРИЗ…»</a:t>
            </a:r>
          </a:p>
        </p:txBody>
      </p:sp>
      <p:sp>
        <p:nvSpPr>
          <p:cNvPr id="381" name="Shape 381"/>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24</a:t>
            </a:fld>
            <a:endParaRPr/>
          </a:p>
        </p:txBody>
      </p:sp>
      <p:pic>
        <p:nvPicPr>
          <p:cNvPr id="382" name="image18.png"/>
          <p:cNvPicPr>
            <a:picLocks noChangeAspect="1"/>
          </p:cNvPicPr>
          <p:nvPr/>
        </p:nvPicPr>
        <p:blipFill>
          <a:blip r:embed="rId4" cstate="print">
            <a:extLst/>
          </a:blip>
          <a:stretch>
            <a:fillRect/>
          </a:stretch>
        </p:blipFill>
        <p:spPr>
          <a:xfrm>
            <a:off x="886370" y="2470436"/>
            <a:ext cx="1469217" cy="1261092"/>
          </a:xfrm>
          <a:prstGeom prst="rect">
            <a:avLst/>
          </a:prstGeom>
          <a:ln w="12700">
            <a:miter lim="400000"/>
          </a:ln>
        </p:spPr>
      </p:pic>
      <p:sp>
        <p:nvSpPr>
          <p:cNvPr id="383" name="Shape 383"/>
          <p:cNvSpPr/>
          <p:nvPr/>
        </p:nvSpPr>
        <p:spPr>
          <a:xfrm>
            <a:off x="1010940" y="4120865"/>
            <a:ext cx="6525984" cy="54863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chor="ctr">
            <a:normAutofit/>
          </a:bodyPr>
          <a:lstStyle>
            <a:lvl1pPr defTabSz="859536">
              <a:lnSpc>
                <a:spcPct val="90000"/>
              </a:lnSpc>
              <a:defRPr sz="3000" b="1">
                <a:solidFill>
                  <a:srgbClr val="D9562C"/>
                </a:solidFill>
                <a:latin typeface="Tahoma"/>
                <a:ea typeface="Tahoma"/>
                <a:cs typeface="Tahoma"/>
                <a:sym typeface="Tahoma"/>
              </a:defRPr>
            </a:lvl1pPr>
          </a:lstStyle>
          <a:p>
            <a:r>
              <a:t>«МАМА, Я ПОПАЛ В АВАРИЮ…»</a:t>
            </a:r>
          </a:p>
        </p:txBody>
      </p:sp>
      <p:sp>
        <p:nvSpPr>
          <p:cNvPr id="385" name="Shape 385"/>
          <p:cNvSpPr/>
          <p:nvPr/>
        </p:nvSpPr>
        <p:spPr>
          <a:xfrm>
            <a:off x="2684966" y="4933355"/>
            <a:ext cx="5364355" cy="116268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a:solidFill>
                  <a:srgbClr val="002060"/>
                </a:solidFill>
              </a:rPr>
              <a:t>Эта схема направлена на воздействие на психику человека. Мошенник отправляет СМС или звонит с неприятной новостью, «жертва» в панике забывает проверить достоверность полученной информации и переводит средства на счета мошенников.</a:t>
            </a:r>
          </a:p>
        </p:txBody>
      </p:sp>
      <p:pic>
        <p:nvPicPr>
          <p:cNvPr id="386" name="image19.png"/>
          <p:cNvPicPr>
            <a:picLocks noChangeAspect="1"/>
          </p:cNvPicPr>
          <p:nvPr/>
        </p:nvPicPr>
        <p:blipFill>
          <a:blip r:embed="rId5" cstate="print">
            <a:extLst/>
          </a:blip>
          <a:stretch>
            <a:fillRect/>
          </a:stretch>
        </p:blipFill>
        <p:spPr>
          <a:xfrm>
            <a:off x="876300" y="4908879"/>
            <a:ext cx="1489359" cy="1118300"/>
          </a:xfrm>
          <a:prstGeom prst="rect">
            <a:avLst/>
          </a:prstGeom>
          <a:ln w="12700">
            <a:miter lim="400000"/>
          </a:ln>
        </p:spPr>
      </p:pic>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1" name="Group 391"/>
          <p:cNvGrpSpPr/>
          <p:nvPr/>
        </p:nvGrpSpPr>
        <p:grpSpPr>
          <a:xfrm>
            <a:off x="6099251" y="-4"/>
            <a:ext cx="3044753" cy="2430022"/>
            <a:chOff x="-1" y="-2"/>
            <a:chExt cx="3044752" cy="2430021"/>
          </a:xfrm>
        </p:grpSpPr>
        <p:pic>
          <p:nvPicPr>
            <p:cNvPr id="388"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389"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393" name="Shape 393"/>
          <p:cNvSpPr/>
          <p:nvPr/>
        </p:nvSpPr>
        <p:spPr>
          <a:xfrm>
            <a:off x="2684966" y="2166260"/>
            <a:ext cx="5364355" cy="199368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rPr>
                <a:solidFill>
                  <a:srgbClr val="002060"/>
                </a:solidFill>
              </a:rPr>
              <a:t>На мобильный телефон приходит СМС «Ваша банковская карта заблокирована. По вопросам разблокировки обращайтесь по телефону…». «Жертва» перезванивает по указанному номеру и «сотрудник банка», которым является мошенник, предлагает пройти к банкомату и совершить несколько операций под диктовку. Результат не заставит себя долго ждать - деньги с карты перейдут на счет мошенников.</a:t>
            </a:r>
          </a:p>
        </p:txBody>
      </p:sp>
      <p:sp>
        <p:nvSpPr>
          <p:cNvPr id="396" name="Shape 396"/>
          <p:cNvSpPr>
            <a:spLocks noGrp="1"/>
          </p:cNvSpPr>
          <p:nvPr>
            <p:ph type="title"/>
          </p:nvPr>
        </p:nvSpPr>
        <p:spPr>
          <a:xfrm>
            <a:off x="1010940" y="1246998"/>
            <a:ext cx="6525984" cy="667661"/>
          </a:xfrm>
          <a:prstGeom prst="rect">
            <a:avLst/>
          </a:prstGeom>
        </p:spPr>
        <p:txBody>
          <a:bodyPr/>
          <a:lstStyle>
            <a:lvl1pPr defTabSz="824421">
              <a:defRPr sz="2800" b="1">
                <a:solidFill>
                  <a:srgbClr val="D9562C"/>
                </a:solidFill>
                <a:latin typeface="Tahoma"/>
                <a:ea typeface="Tahoma"/>
                <a:cs typeface="Tahoma"/>
                <a:sym typeface="Tahoma"/>
              </a:defRPr>
            </a:lvl1pPr>
          </a:lstStyle>
          <a:p>
            <a:r>
              <a:rPr>
                <a:solidFill>
                  <a:srgbClr val="002060"/>
                </a:solidFill>
              </a:rPr>
              <a:t>«ВАША КАРТА ЗАБЛОКИРОВАНА»</a:t>
            </a:r>
          </a:p>
        </p:txBody>
      </p:sp>
      <p:sp>
        <p:nvSpPr>
          <p:cNvPr id="394" name="Shape 394"/>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25</a:t>
            </a:fld>
            <a:endParaRPr/>
          </a:p>
        </p:txBody>
      </p:sp>
      <p:sp>
        <p:nvSpPr>
          <p:cNvPr id="395" name="Shape 395"/>
          <p:cNvSpPr/>
          <p:nvPr/>
        </p:nvSpPr>
        <p:spPr>
          <a:xfrm>
            <a:off x="1010940" y="4101815"/>
            <a:ext cx="6525984" cy="58673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chor="ctr">
            <a:normAutofit/>
          </a:bodyPr>
          <a:lstStyle>
            <a:lvl1pPr>
              <a:lnSpc>
                <a:spcPct val="90000"/>
              </a:lnSpc>
              <a:defRPr sz="3200" b="1">
                <a:solidFill>
                  <a:srgbClr val="D9562C"/>
                </a:solidFill>
                <a:latin typeface="Tahoma"/>
                <a:ea typeface="Tahoma"/>
                <a:cs typeface="Tahoma"/>
                <a:sym typeface="Tahoma"/>
              </a:defRPr>
            </a:lvl1pPr>
          </a:lstStyle>
          <a:p>
            <a:r>
              <a:rPr lang="ru-RU" dirty="0" smtClean="0">
                <a:solidFill>
                  <a:srgbClr val="002060"/>
                </a:solidFill>
              </a:rPr>
              <a:t>                   </a:t>
            </a:r>
            <a:r>
              <a:rPr smtClean="0">
                <a:solidFill>
                  <a:srgbClr val="002060"/>
                </a:solidFill>
              </a:rPr>
              <a:t>ВИРУС</a:t>
            </a:r>
            <a:endParaRPr>
              <a:solidFill>
                <a:srgbClr val="002060"/>
              </a:solidFill>
            </a:endParaRPr>
          </a:p>
        </p:txBody>
      </p:sp>
      <p:sp>
        <p:nvSpPr>
          <p:cNvPr id="397" name="Shape 397"/>
          <p:cNvSpPr/>
          <p:nvPr/>
        </p:nvSpPr>
        <p:spPr>
          <a:xfrm>
            <a:off x="3115272" y="5096435"/>
            <a:ext cx="5364355" cy="923326"/>
          </a:xfrm>
          <a:prstGeom prst="rect">
            <a:avLst/>
          </a:prstGeom>
          <a:ln w="12700">
            <a:miter lim="400000"/>
          </a:ln>
          <a:extLst>
            <a:ext uri="{C572A759-6A51-4108-AA02-DFA0A04FC94B}">
              <ma14:wrappingTextBoxFlag xmlns="" xmlns:ma14="http://schemas.microsoft.com/office/mac/drawingml/2011/main" val="1"/>
            </a:ext>
          </a:extLst>
        </p:spPr>
        <p:txBody>
          <a:bodyPr wrap="square" lIns="45718" tIns="45718" rIns="45718" bIns="45718">
            <a:spAutoFit/>
          </a:bodyPr>
          <a:lstStyle/>
          <a:p>
            <a:pPr algn="just">
              <a:lnSpc>
                <a:spcPct val="150000"/>
              </a:lnSpc>
              <a:defRPr sz="1200">
                <a:solidFill>
                  <a:srgbClr val="4D4D4C"/>
                </a:solidFill>
                <a:latin typeface="Tahoma"/>
                <a:ea typeface="Tahoma"/>
                <a:cs typeface="Tahoma"/>
                <a:sym typeface="Tahoma"/>
              </a:defRPr>
            </a:pPr>
            <a:r>
              <a:rPr>
                <a:solidFill>
                  <a:srgbClr val="002060"/>
                </a:solidFill>
              </a:rPr>
              <a:t>Он </a:t>
            </a:r>
            <a:r>
              <a:rPr smtClean="0">
                <a:solidFill>
                  <a:srgbClr val="002060"/>
                </a:solidFill>
              </a:rPr>
              <a:t>помогает злоумышленникам </a:t>
            </a:r>
            <a:r>
              <a:rPr>
                <a:solidFill>
                  <a:srgbClr val="002060"/>
                </a:solidFill>
              </a:rPr>
              <a:t>подобраться к банковской карте</a:t>
            </a:r>
            <a:r>
              <a:rPr>
                <a:solidFill>
                  <a:srgbClr val="002060"/>
                </a:solidFill>
              </a:rPr>
              <a:t>, </a:t>
            </a:r>
            <a:r>
              <a:rPr smtClean="0">
                <a:solidFill>
                  <a:srgbClr val="002060"/>
                </a:solidFill>
              </a:rPr>
              <a:t>привязанно </a:t>
            </a:r>
            <a:r>
              <a:rPr>
                <a:solidFill>
                  <a:srgbClr val="002060"/>
                </a:solidFill>
              </a:rPr>
              <a:t>к мобильному телефону, и перевести все деньги на свой </a:t>
            </a:r>
            <a:r>
              <a:rPr>
                <a:solidFill>
                  <a:srgbClr val="002060"/>
                </a:solidFill>
              </a:rPr>
              <a:t>счет</a:t>
            </a:r>
            <a:r>
              <a:rPr smtClean="0">
                <a:solidFill>
                  <a:srgbClr val="002060"/>
                </a:solidFill>
              </a:rPr>
              <a:t>.</a:t>
            </a:r>
            <a:endParaRPr>
              <a:solidFill>
                <a:srgbClr val="002060"/>
              </a:solidFill>
            </a:endParaRPr>
          </a:p>
        </p:txBody>
      </p:sp>
      <p:pic>
        <p:nvPicPr>
          <p:cNvPr id="398" name="image20.png"/>
          <p:cNvPicPr>
            <a:picLocks noChangeAspect="1"/>
          </p:cNvPicPr>
          <p:nvPr/>
        </p:nvPicPr>
        <p:blipFill>
          <a:blip r:embed="rId4" cstate="print">
            <a:extLst/>
          </a:blip>
          <a:stretch>
            <a:fillRect/>
          </a:stretch>
        </p:blipFill>
        <p:spPr>
          <a:xfrm>
            <a:off x="628650" y="2396714"/>
            <a:ext cx="1734742" cy="1484776"/>
          </a:xfrm>
          <a:prstGeom prst="rect">
            <a:avLst/>
          </a:prstGeom>
          <a:ln w="12700">
            <a:miter lim="400000"/>
          </a:ln>
        </p:spPr>
      </p:pic>
      <p:pic>
        <p:nvPicPr>
          <p:cNvPr id="399" name="image21.png"/>
          <p:cNvPicPr>
            <a:picLocks noChangeAspect="1"/>
          </p:cNvPicPr>
          <p:nvPr/>
        </p:nvPicPr>
        <p:blipFill>
          <a:blip r:embed="rId5" cstate="print">
            <a:extLst/>
          </a:blip>
          <a:stretch>
            <a:fillRect/>
          </a:stretch>
        </p:blipFill>
        <p:spPr>
          <a:xfrm>
            <a:off x="610376" y="5139835"/>
            <a:ext cx="1872545" cy="1189788"/>
          </a:xfrm>
          <a:prstGeom prst="rect">
            <a:avLst/>
          </a:prstGeom>
          <a:ln w="12700">
            <a:miter lim="400000"/>
          </a:ln>
        </p:spPr>
      </p:pic>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4" name="Group 404"/>
          <p:cNvGrpSpPr/>
          <p:nvPr/>
        </p:nvGrpSpPr>
        <p:grpSpPr>
          <a:xfrm>
            <a:off x="6099251" y="-4"/>
            <a:ext cx="3044753" cy="2430022"/>
            <a:chOff x="-1" y="-2"/>
            <a:chExt cx="3044752" cy="2430021"/>
          </a:xfrm>
        </p:grpSpPr>
        <p:pic>
          <p:nvPicPr>
            <p:cNvPr id="401"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402"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406" name="Shape 406"/>
          <p:cNvSpPr/>
          <p:nvPr/>
        </p:nvSpPr>
        <p:spPr>
          <a:xfrm>
            <a:off x="2855666" y="2471651"/>
            <a:ext cx="4969202" cy="3378678"/>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Не отвечайте на СМС и не открывайте ММС от неизвестных абонентов, в том числе поздравительные сообщения и открытки. С вашего счета могут списать деньги.</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endParaRPr>
              <a:solidFill>
                <a:srgbClr val="002060"/>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При получении сообщений от банков, мобильных операторов о проблемах со счетом перезвоните по известному вам номеру банка и уточните информацию. Банк никогда не сообщает подобным образом информацию.</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endParaRPr>
              <a:solidFill>
                <a:srgbClr val="002060"/>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a:solidFill>
                  <a:srgbClr val="002060"/>
                </a:solidFill>
              </a:rPr>
              <a:t>Не отправляете СМС на короткие номера, заранее не узнав стоимости подобного сообщения. Это можно сделать на сайте своего оператора мобильной связи.</a:t>
            </a:r>
          </a:p>
        </p:txBody>
      </p:sp>
      <p:sp>
        <p:nvSpPr>
          <p:cNvPr id="407" name="Shape 407"/>
          <p:cNvSpPr>
            <a:spLocks noGrp="1"/>
          </p:cNvSpPr>
          <p:nvPr>
            <p:ph type="title"/>
          </p:nvPr>
        </p:nvSpPr>
        <p:spPr>
          <a:xfrm>
            <a:off x="919791" y="1246998"/>
            <a:ext cx="4390393" cy="667661"/>
          </a:xfrm>
          <a:prstGeom prst="rect">
            <a:avLst/>
          </a:prstGeom>
        </p:spPr>
        <p:txBody>
          <a:bodyPr>
            <a:scene3d>
              <a:camera prst="orthographicFront"/>
              <a:lightRig rig="threePt" dir="t"/>
            </a:scene3d>
            <a:sp3d extrusionH="57150">
              <a:bevelT w="38100" h="38100"/>
            </a:sp3d>
          </a:bodyPr>
          <a:lstStyle>
            <a:lvl1pPr>
              <a:defRPr sz="3200" b="1">
                <a:solidFill>
                  <a:srgbClr val="D9562C"/>
                </a:solidFill>
                <a:latin typeface="Tahoma"/>
                <a:ea typeface="Tahoma"/>
                <a:cs typeface="Tahoma"/>
                <a:sym typeface="Tahoma"/>
              </a:defRPr>
            </a:lvl1pPr>
          </a:lstStyle>
          <a:p>
            <a:r>
              <a:rPr>
                <a:ln w="12700">
                  <a:solidFill>
                    <a:schemeClr val="tx2">
                      <a:satMod val="155000"/>
                    </a:schemeClr>
                  </a:solidFill>
                  <a:prstDash val="solid"/>
                </a:ln>
                <a:solidFill>
                  <a:srgbClr val="4F32C8"/>
                </a:solidFill>
                <a:effectLst>
                  <a:outerShdw blurRad="41275" dist="20320" dir="1800000" algn="tl" rotWithShape="0">
                    <a:srgbClr val="000000">
                      <a:alpha val="40000"/>
                    </a:srgbClr>
                  </a:outerShdw>
                </a:effectLst>
              </a:rPr>
              <a:t>СПОСОБЫ ЗАЩИТЫ</a:t>
            </a:r>
          </a:p>
        </p:txBody>
      </p:sp>
      <p:sp>
        <p:nvSpPr>
          <p:cNvPr id="408" name="Shape 408"/>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26</a:t>
            </a:fld>
            <a:endParaRPr/>
          </a:p>
        </p:txBody>
      </p:sp>
      <p:pic>
        <p:nvPicPr>
          <p:cNvPr id="409" name="image16.png"/>
          <p:cNvPicPr>
            <a:picLocks noChangeAspect="1"/>
          </p:cNvPicPr>
          <p:nvPr/>
        </p:nvPicPr>
        <p:blipFill>
          <a:blip r:embed="rId4">
            <a:extLst/>
          </a:blip>
          <a:stretch>
            <a:fillRect/>
          </a:stretch>
        </p:blipFill>
        <p:spPr>
          <a:xfrm>
            <a:off x="351564" y="2764090"/>
            <a:ext cx="2288914" cy="2618065"/>
          </a:xfrm>
          <a:prstGeom prst="rect">
            <a:avLst/>
          </a:prstGeom>
          <a:ln w="12700">
            <a:miter lim="400000"/>
          </a:ln>
        </p:spPr>
      </p:pic>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4" name="Group 414"/>
          <p:cNvGrpSpPr/>
          <p:nvPr/>
        </p:nvGrpSpPr>
        <p:grpSpPr>
          <a:xfrm>
            <a:off x="6099251" y="-4"/>
            <a:ext cx="3044753" cy="2430022"/>
            <a:chOff x="-1" y="-2"/>
            <a:chExt cx="3044752" cy="2430021"/>
          </a:xfrm>
        </p:grpSpPr>
        <p:pic>
          <p:nvPicPr>
            <p:cNvPr id="411"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412"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pic>
        <p:nvPicPr>
          <p:cNvPr id="415" name="image3.png"/>
          <p:cNvPicPr>
            <a:picLocks noChangeAspect="1"/>
          </p:cNvPicPr>
          <p:nvPr/>
        </p:nvPicPr>
        <p:blipFill>
          <a:blip r:embed="rId4">
            <a:extLst/>
          </a:blip>
          <a:srcRect t="1" b="828"/>
          <a:stretch>
            <a:fillRect/>
          </a:stretch>
        </p:blipFill>
        <p:spPr>
          <a:xfrm>
            <a:off x="628650" y="379095"/>
            <a:ext cx="1734786" cy="705376"/>
          </a:xfrm>
          <a:prstGeom prst="rect">
            <a:avLst/>
          </a:prstGeom>
          <a:ln w="12700">
            <a:miter lim="400000"/>
          </a:ln>
        </p:spPr>
      </p:pic>
      <p:sp>
        <p:nvSpPr>
          <p:cNvPr id="416" name="Shape 416"/>
          <p:cNvSpPr/>
          <p:nvPr/>
        </p:nvSpPr>
        <p:spPr>
          <a:xfrm>
            <a:off x="2855666" y="2065251"/>
            <a:ext cx="4969202" cy="426973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Никогда не сообщайте никаких персональных данных (дату рождения, ФИО, данные о родственниках и т. д.), даже если вам звонят и представляются сотрудником банка, полиции, мобильных операторов и т. д. Попросите представиться, назвать ФИО, звание-должность, поинтересуйтесь, какой адрес у отделения, офиса, уточните наименование организации. Затем узнайте телефон этой организации в справочных базах и перезвоните. Помните: мошенники могут использовать ваши персональные данные в разнообразных преступных схемах, вплоть до открытия на ваше имя фирмы.</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Вам могут позвонить и сообщить, что ваш родственник или знакомый попал в аварию, за решетку, в больницу и за него нужно внести залог, штраф, взятку — откупиться. Не верьте! Позвоните вашему родственнику.</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Ценную информацию никогда не храните только в телефоне, дублируйте ее в бумажном блокноте или в компьютере.</a:t>
            </a:r>
          </a:p>
        </p:txBody>
      </p:sp>
      <p:sp>
        <p:nvSpPr>
          <p:cNvPr id="417" name="Shape 417"/>
          <p:cNvSpPr>
            <a:spLocks noGrp="1"/>
          </p:cNvSpPr>
          <p:nvPr>
            <p:ph type="title"/>
          </p:nvPr>
        </p:nvSpPr>
        <p:spPr>
          <a:xfrm>
            <a:off x="919791" y="1246998"/>
            <a:ext cx="4390393" cy="667661"/>
          </a:xfrm>
          <a:prstGeom prst="rect">
            <a:avLst/>
          </a:prstGeom>
        </p:spPr>
        <p:txBody>
          <a:bodyPr/>
          <a:lstStyle>
            <a:lvl1pPr>
              <a:defRPr sz="3200" b="1">
                <a:solidFill>
                  <a:srgbClr val="D9562C"/>
                </a:solidFill>
                <a:latin typeface="Tahoma"/>
                <a:ea typeface="Tahoma"/>
                <a:cs typeface="Tahoma"/>
                <a:sym typeface="Tahoma"/>
              </a:defRPr>
            </a:lvl1pPr>
          </a:lstStyle>
          <a:p>
            <a:r>
              <a:rPr>
                <a:ln w="12700">
                  <a:solidFill>
                    <a:srgbClr val="4F32C8"/>
                  </a:solidFill>
                  <a:prstDash val="solid"/>
                </a:ln>
                <a:solidFill>
                  <a:schemeClr val="bg2">
                    <a:tint val="85000"/>
                    <a:satMod val="155000"/>
                  </a:schemeClr>
                </a:solidFill>
                <a:effectLst>
                  <a:outerShdw blurRad="41275" dist="20320" dir="1800000" algn="tl" rotWithShape="0">
                    <a:srgbClr val="000000">
                      <a:alpha val="40000"/>
                    </a:srgbClr>
                  </a:outerShdw>
                </a:effectLst>
              </a:rPr>
              <a:t>СПОСОБЫ ЗАЩИТЫ</a:t>
            </a:r>
          </a:p>
        </p:txBody>
      </p:sp>
      <p:sp>
        <p:nvSpPr>
          <p:cNvPr id="418" name="Shape 418"/>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27</a:t>
            </a:fld>
            <a:endParaRPr/>
          </a:p>
        </p:txBody>
      </p:sp>
      <p:pic>
        <p:nvPicPr>
          <p:cNvPr id="419" name="image16.png"/>
          <p:cNvPicPr>
            <a:picLocks noChangeAspect="1"/>
          </p:cNvPicPr>
          <p:nvPr/>
        </p:nvPicPr>
        <p:blipFill>
          <a:blip r:embed="rId5">
            <a:extLst/>
          </a:blip>
          <a:stretch>
            <a:fillRect/>
          </a:stretch>
        </p:blipFill>
        <p:spPr>
          <a:xfrm>
            <a:off x="351564" y="2764090"/>
            <a:ext cx="2288914" cy="2618065"/>
          </a:xfrm>
          <a:prstGeom prst="rect">
            <a:avLst/>
          </a:prstGeom>
          <a:ln w="12700">
            <a:miter lim="400000"/>
          </a:ln>
        </p:spPr>
      </p:pic>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азвание 4"/>
          <p:cNvSpPr>
            <a:spLocks noGrp="1"/>
          </p:cNvSpPr>
          <p:nvPr>
            <p:ph type="ctrTitle"/>
          </p:nvPr>
        </p:nvSpPr>
        <p:spPr/>
        <p:txBody>
          <a:bodyPr>
            <a:normAutofit/>
            <a:scene3d>
              <a:camera prst="orthographicFront"/>
              <a:lightRig rig="threePt" dir="t"/>
            </a:scene3d>
            <a:sp3d extrusionH="57150">
              <a:bevelT w="38100" h="38100" prst="relaxedInset"/>
            </a:sp3d>
          </a:bodyPr>
          <a:lstStyle/>
          <a:p>
            <a:pPr algn="ctr"/>
            <a:r>
              <a:rPr lang="ru-RU" sz="2600" cap="none" dirty="0">
                <a:solidFill>
                  <a:srgbClr val="0EBACE"/>
                </a:solidFill>
                <a:latin typeface="Tahoma"/>
                <a:ea typeface="Tahoma"/>
                <a:cs typeface="Tahoma"/>
              </a:rPr>
              <a:t/>
            </a:r>
            <a:br>
              <a:rPr lang="ru-RU" sz="2600" cap="none" dirty="0">
                <a:solidFill>
                  <a:srgbClr val="0EBACE"/>
                </a:solidFill>
                <a:latin typeface="Tahoma"/>
                <a:ea typeface="Tahoma"/>
                <a:cs typeface="Tahoma"/>
              </a:rPr>
            </a:br>
            <a:r>
              <a:rPr lang="ru-RU" sz="2600" cap="none" dirty="0">
                <a:solidFill>
                  <a:schemeClr val="accent2">
                    <a:lumMod val="40000"/>
                    <a:lumOff val="60000"/>
                  </a:schemeClr>
                </a:solidFill>
                <a:latin typeface="Tahoma"/>
                <a:ea typeface="Tahoma"/>
                <a:cs typeface="Tahoma"/>
              </a:rPr>
              <a:t>Как не стать жертвой финансовой Пирамиды</a:t>
            </a:r>
            <a:endParaRPr lang="ru-RU" sz="2600" cap="none" dirty="0">
              <a:solidFill>
                <a:schemeClr val="accent2">
                  <a:lumMod val="40000"/>
                  <a:lumOff val="60000"/>
                </a:schemeClr>
              </a:solidFill>
              <a:latin typeface="Tahoma"/>
              <a:ea typeface="Tahoma"/>
              <a:cs typeface="Tahoma"/>
              <a:sym typeface="Calibri"/>
            </a:endParaRPr>
          </a:p>
        </p:txBody>
      </p:sp>
      <p:sp>
        <p:nvSpPr>
          <p:cNvPr id="3" name="Подзаголовок 2"/>
          <p:cNvSpPr>
            <a:spLocks noGrp="1"/>
          </p:cNvSpPr>
          <p:nvPr>
            <p:ph type="subTitle" idx="1"/>
          </p:nvPr>
        </p:nvSpPr>
        <p:spPr/>
        <p:txBody>
          <a:bodyPr/>
          <a:lstStyle/>
          <a:p>
            <a:endParaRPr lang="ru-RU" dirty="0"/>
          </a:p>
        </p:txBody>
      </p:sp>
    </p:spTree>
    <p:extLst>
      <p:ext uri="{BB962C8B-B14F-4D97-AF65-F5344CB8AC3E}">
        <p14:creationId xmlns="" xmlns:p14="http://schemas.microsoft.com/office/powerpoint/2010/main" val="26862003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 name="Group 430"/>
          <p:cNvGrpSpPr/>
          <p:nvPr/>
        </p:nvGrpSpPr>
        <p:grpSpPr>
          <a:xfrm>
            <a:off x="6099251" y="-4"/>
            <a:ext cx="3044753" cy="2430022"/>
            <a:chOff x="-1" y="-2"/>
            <a:chExt cx="3044752" cy="2430021"/>
          </a:xfrm>
        </p:grpSpPr>
        <p:pic>
          <p:nvPicPr>
            <p:cNvPr id="427"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428"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432" name="Shape 432"/>
          <p:cNvSpPr/>
          <p:nvPr/>
        </p:nvSpPr>
        <p:spPr>
          <a:xfrm>
            <a:off x="4257040" y="2409025"/>
            <a:ext cx="4267201" cy="133603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t>Если говорить о деньгах, то нами движут два основных чувства: страх потерять заработанное и желание максимально преумножить то, что уже есть. К сожалению, часто именно второе чувство притупляет осторожность и приводит к плачевным финансовым результатам. </a:t>
            </a:r>
          </a:p>
        </p:txBody>
      </p:sp>
      <p:sp>
        <p:nvSpPr>
          <p:cNvPr id="433" name="Shape 433"/>
          <p:cNvSpPr>
            <a:spLocks noGrp="1"/>
          </p:cNvSpPr>
          <p:nvPr>
            <p:ph type="title"/>
          </p:nvPr>
        </p:nvSpPr>
        <p:spPr>
          <a:xfrm>
            <a:off x="628650" y="1565745"/>
            <a:ext cx="7895591" cy="667661"/>
          </a:xfrm>
          <a:prstGeom prst="rect">
            <a:avLst/>
          </a:prstGeom>
        </p:spPr>
        <p:txBody>
          <a:bodyPr>
            <a:scene3d>
              <a:camera prst="orthographicFront"/>
              <a:lightRig rig="threePt" dir="t"/>
            </a:scene3d>
            <a:sp3d extrusionH="57150">
              <a:bevelT w="38100" h="38100" prst="relaxedInset"/>
            </a:sp3d>
          </a:bodyPr>
          <a:lstStyle>
            <a:lvl1pPr>
              <a:defRPr sz="2900" b="1">
                <a:solidFill>
                  <a:srgbClr val="D9562C"/>
                </a:solidFill>
                <a:latin typeface="Tahoma"/>
                <a:ea typeface="Tahoma"/>
                <a:cs typeface="Tahoma"/>
                <a:sym typeface="Tahoma"/>
              </a:defRPr>
            </a:lvl1pPr>
          </a:lstStyle>
          <a:p>
            <a:r>
              <a:rPr>
                <a:solidFill>
                  <a:schemeClr val="tx2">
                    <a:lumMod val="60000"/>
                    <a:lumOff val="40000"/>
                  </a:schemeClr>
                </a:solidFill>
              </a:rPr>
              <a:t>ФИНАНСОВАЯ ПИРАМИДА</a:t>
            </a:r>
          </a:p>
        </p:txBody>
      </p:sp>
      <p:sp>
        <p:nvSpPr>
          <p:cNvPr id="434" name="Shape 434"/>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29</a:t>
            </a:fld>
            <a:endParaRPr/>
          </a:p>
        </p:txBody>
      </p:sp>
      <p:grpSp>
        <p:nvGrpSpPr>
          <p:cNvPr id="437" name="Group 437"/>
          <p:cNvGrpSpPr/>
          <p:nvPr/>
        </p:nvGrpSpPr>
        <p:grpSpPr>
          <a:xfrm>
            <a:off x="4257038" y="4377701"/>
            <a:ext cx="4258317" cy="1525262"/>
            <a:chOff x="0" y="-1"/>
            <a:chExt cx="4258316" cy="1525261"/>
          </a:xfrm>
        </p:grpSpPr>
        <p:sp>
          <p:nvSpPr>
            <p:cNvPr id="435" name="Shape 435"/>
            <p:cNvSpPr/>
            <p:nvPr/>
          </p:nvSpPr>
          <p:spPr>
            <a:xfrm>
              <a:off x="-1" y="-2"/>
              <a:ext cx="4258317" cy="1525263"/>
            </a:xfrm>
            <a:prstGeom prst="rect">
              <a:avLst/>
            </a:prstGeom>
            <a:noFill/>
            <a:ln w="9525" cap="flat">
              <a:solidFill>
                <a:srgbClr val="0EBACE"/>
              </a:solidFill>
              <a:prstDash val="solid"/>
              <a:round/>
            </a:ln>
            <a:effectLst/>
          </p:spPr>
          <p:txBody>
            <a:bodyPr wrap="square" lIns="45718" tIns="45718" rIns="45718" bIns="45718" numCol="1" anchor="t">
              <a:noAutofit/>
            </a:bodyPr>
            <a:lstStyle/>
            <a:p>
              <a:pPr algn="just">
                <a:lnSpc>
                  <a:spcPct val="150000"/>
                </a:lnSpc>
                <a:defRPr sz="4400">
                  <a:latin typeface="Calibri Light"/>
                  <a:ea typeface="Calibri Light"/>
                  <a:cs typeface="Calibri Light"/>
                  <a:sym typeface="Calibri Light"/>
                </a:defRPr>
              </a:pPr>
              <a:endParaRPr/>
            </a:p>
          </p:txBody>
        </p:sp>
        <p:sp>
          <p:nvSpPr>
            <p:cNvPr id="436" name="Shape 436"/>
            <p:cNvSpPr/>
            <p:nvPr/>
          </p:nvSpPr>
          <p:spPr>
            <a:xfrm>
              <a:off x="-1" y="0"/>
              <a:ext cx="4258317" cy="133603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8" tIns="45718" rIns="45718" bIns="45718" numCol="1" anchor="t">
              <a:spAutoFit/>
            </a:bodyPr>
            <a:lstStyle>
              <a:lvl1pPr algn="just">
                <a:lnSpc>
                  <a:spcPct val="150000"/>
                </a:lnSpc>
                <a:defRPr sz="1200">
                  <a:solidFill>
                    <a:srgbClr val="4D4D4C"/>
                  </a:solidFill>
                  <a:latin typeface="Tahoma"/>
                  <a:ea typeface="Tahoma"/>
                  <a:cs typeface="Tahoma"/>
                  <a:sym typeface="Tahoma"/>
                </a:defRPr>
              </a:lvl1pPr>
            </a:lstStyle>
            <a:p>
              <a:r>
                <a:t>Финансовая пирамида – схема инвестиционного мошенничества, в которой доход по привлеченным денежным средствам образуется не за счет вложения их в прибыльные активы, а за счет поступления денежных средств от привлечения новых инвесторов.</a:t>
              </a:r>
            </a:p>
          </p:txBody>
        </p:sp>
      </p:grpSp>
      <p:pic>
        <p:nvPicPr>
          <p:cNvPr id="438" name="image22.png" descr="Снимок экрана 2016-02-26 в 16.59.33.png"/>
          <p:cNvPicPr>
            <a:picLocks noChangeAspect="1"/>
          </p:cNvPicPr>
          <p:nvPr/>
        </p:nvPicPr>
        <p:blipFill>
          <a:blip r:embed="rId4">
            <a:extLst/>
          </a:blip>
          <a:stretch>
            <a:fillRect/>
          </a:stretch>
        </p:blipFill>
        <p:spPr>
          <a:xfrm>
            <a:off x="628650" y="2745002"/>
            <a:ext cx="3333750" cy="2882471"/>
          </a:xfrm>
          <a:prstGeom prst="rect">
            <a:avLst/>
          </a:prstGeom>
          <a:ln w="12700">
            <a:miter lim="400000"/>
          </a:ln>
          <a:effectLst>
            <a:outerShdw blurRad="50800" dist="38100" dir="2700000" rotWithShape="0">
              <a:srgbClr val="000000">
                <a:alpha val="43000"/>
              </a:srgbClr>
            </a:outerShdw>
          </a:effectLst>
        </p:spPr>
      </p:pic>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3" name="Group 443"/>
          <p:cNvGrpSpPr/>
          <p:nvPr/>
        </p:nvGrpSpPr>
        <p:grpSpPr>
          <a:xfrm>
            <a:off x="6099251" y="-4"/>
            <a:ext cx="3044753" cy="2430022"/>
            <a:chOff x="-1" y="-2"/>
            <a:chExt cx="3044752" cy="2430021"/>
          </a:xfrm>
        </p:grpSpPr>
        <p:pic>
          <p:nvPicPr>
            <p:cNvPr id="440"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441"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445" name="Shape 445"/>
          <p:cNvSpPr/>
          <p:nvPr/>
        </p:nvSpPr>
        <p:spPr>
          <a:xfrm>
            <a:off x="2875279" y="2448559"/>
            <a:ext cx="5405125" cy="240283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a:solidFill>
                  <a:srgbClr val="4D4D4C"/>
                </a:solidFill>
                <a:latin typeface="Tahoma"/>
                <a:ea typeface="Tahoma"/>
                <a:cs typeface="Tahoma"/>
                <a:sym typeface="Tahoma"/>
              </a:defRPr>
            </a:pPr>
            <a:r>
              <a:t>Инвесторов побуждают вкладывать денежные средства обещанием получения высокой гарантированной доходности. Поскольку нет возможности обеспечить в течение длительного времени постоянный приток денежных средств новых инвесторов, ресурсы финансовой пирамиды начинают сокращаться, а финансовые обязательства растут. Возможность возврата вложенных средств с течением времени становится всё меньше. </a:t>
            </a:r>
          </a:p>
          <a:p>
            <a:pPr algn="just">
              <a:lnSpc>
                <a:spcPct val="150000"/>
              </a:lnSpc>
              <a:defRPr sz="1200">
                <a:solidFill>
                  <a:srgbClr val="4D4D4C"/>
                </a:solidFill>
                <a:latin typeface="Tahoma"/>
                <a:ea typeface="Tahoma"/>
                <a:cs typeface="Tahoma"/>
                <a:sym typeface="Tahoma"/>
              </a:defRPr>
            </a:pPr>
            <a:r>
              <a:t>Закономерным итогом такой ситуации становится крах финансовой пирамиды, в результате которого инвесторы теряют вложенные средства.</a:t>
            </a:r>
          </a:p>
        </p:txBody>
      </p:sp>
      <p:sp>
        <p:nvSpPr>
          <p:cNvPr id="446" name="Shape 446"/>
          <p:cNvSpPr>
            <a:spLocks noGrp="1"/>
          </p:cNvSpPr>
          <p:nvPr>
            <p:ph type="title"/>
          </p:nvPr>
        </p:nvSpPr>
        <p:spPr>
          <a:xfrm>
            <a:off x="628650" y="1565745"/>
            <a:ext cx="7895591" cy="667661"/>
          </a:xfrm>
          <a:prstGeom prst="rect">
            <a:avLst/>
          </a:prstGeom>
        </p:spPr>
        <p:txBody>
          <a:bodyPr/>
          <a:lstStyle>
            <a:lvl1pPr>
              <a:defRPr sz="2900" b="1">
                <a:solidFill>
                  <a:srgbClr val="D9562C"/>
                </a:solidFill>
                <a:latin typeface="Tahoma"/>
                <a:ea typeface="Tahoma"/>
                <a:cs typeface="Tahoma"/>
                <a:sym typeface="Tahoma"/>
              </a:defRPr>
            </a:lvl1pPr>
          </a:lstStyle>
          <a:p>
            <a:r>
              <a:rPr>
                <a:ln w="18000">
                  <a:solidFill>
                    <a:schemeClr val="accent2">
                      <a:satMod val="140000"/>
                    </a:schemeClr>
                  </a:solidFill>
                  <a:prstDash val="solid"/>
                  <a:miter lim="800000"/>
                </a:ln>
                <a:noFill/>
                <a:effectLst>
                  <a:glow rad="63500">
                    <a:schemeClr val="accent3">
                      <a:satMod val="175000"/>
                      <a:alpha val="40000"/>
                    </a:schemeClr>
                  </a:glow>
                  <a:outerShdw blurRad="25500" dist="23000" dir="7020000" algn="tl">
                    <a:srgbClr val="000000">
                      <a:alpha val="50000"/>
                    </a:srgbClr>
                  </a:outerShdw>
                </a:effectLst>
              </a:rPr>
              <a:t>ПРИНЦИП РАБОТЫ</a:t>
            </a:r>
          </a:p>
        </p:txBody>
      </p:sp>
      <p:sp>
        <p:nvSpPr>
          <p:cNvPr id="447" name="Shape 447"/>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30</a:t>
            </a:fld>
            <a:endParaRPr/>
          </a:p>
        </p:txBody>
      </p:sp>
      <p:pic>
        <p:nvPicPr>
          <p:cNvPr id="448" name="image23.png"/>
          <p:cNvPicPr>
            <a:picLocks noChangeAspect="1"/>
          </p:cNvPicPr>
          <p:nvPr/>
        </p:nvPicPr>
        <p:blipFill>
          <a:blip r:embed="rId4">
            <a:extLst/>
          </a:blip>
          <a:stretch>
            <a:fillRect/>
          </a:stretch>
        </p:blipFill>
        <p:spPr>
          <a:xfrm rot="5400000">
            <a:off x="236833" y="2974230"/>
            <a:ext cx="2884523" cy="1796093"/>
          </a:xfrm>
          <a:prstGeom prst="rect">
            <a:avLst/>
          </a:prstGeom>
          <a:ln w="12700">
            <a:miter lim="400000"/>
          </a:ln>
          <a:effectLst>
            <a:outerShdw blurRad="50800" dist="50800" dir="2700000" rotWithShape="0">
              <a:srgbClr val="000000">
                <a:alpha val="41000"/>
              </a:srgbClr>
            </a:outerShdw>
          </a:effectLst>
        </p:spPr>
      </p:pic>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4" name="Group 454"/>
          <p:cNvGrpSpPr/>
          <p:nvPr/>
        </p:nvGrpSpPr>
        <p:grpSpPr>
          <a:xfrm>
            <a:off x="6099251" y="-4"/>
            <a:ext cx="3044753" cy="2430022"/>
            <a:chOff x="-1" y="-2"/>
            <a:chExt cx="3044752" cy="2430021"/>
          </a:xfrm>
        </p:grpSpPr>
        <p:pic>
          <p:nvPicPr>
            <p:cNvPr id="451"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452"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455" name="Shape 455"/>
          <p:cNvSpPr/>
          <p:nvPr/>
        </p:nvSpPr>
        <p:spPr>
          <a:xfrm>
            <a:off x="1015999" y="2409024"/>
            <a:ext cx="7508241" cy="400303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just">
              <a:lnSpc>
                <a:spcPct val="150000"/>
              </a:lnSpc>
              <a:defRPr sz="1200" b="1">
                <a:solidFill>
                  <a:srgbClr val="0EBACE"/>
                </a:solidFill>
                <a:latin typeface="Tahoma"/>
                <a:ea typeface="Tahoma"/>
                <a:cs typeface="Tahoma"/>
                <a:sym typeface="Tahoma"/>
              </a:defRPr>
            </a:pPr>
            <a:r>
              <a:t>Во-первых</a:t>
            </a:r>
            <a:r>
              <a:rPr b="0">
                <a:solidFill>
                  <a:srgbClr val="4D4D4C"/>
                </a:solidFill>
              </a:rPr>
              <a:t>, не поддавайтесь на агрессивную рекламу «легких и быстрых денег», гарантированная доходность выше ставки банковского депозита – повод задуматься о целесообразности таких вложений. </a:t>
            </a:r>
            <a:endParaRPr>
              <a:solidFill>
                <a:srgbClr val="4D4D4C"/>
              </a:solidFill>
            </a:endParaRPr>
          </a:p>
          <a:p>
            <a:pPr algn="just">
              <a:lnSpc>
                <a:spcPct val="150000"/>
              </a:lnSpc>
              <a:defRPr sz="1200" b="1">
                <a:solidFill>
                  <a:srgbClr val="0EBACE"/>
                </a:solidFill>
                <a:latin typeface="Tahoma"/>
                <a:ea typeface="Tahoma"/>
                <a:cs typeface="Tahoma"/>
                <a:sym typeface="Tahoma"/>
              </a:defRPr>
            </a:pPr>
            <a:r>
              <a:t>Во-вторых</a:t>
            </a:r>
            <a:r>
              <a:rPr b="0">
                <a:solidFill>
                  <a:srgbClr val="4D4D4C"/>
                </a:solidFill>
              </a:rPr>
              <a:t>, обратите внимание на следующие признаки, которые могут характеризовать организацию как «финансовую пирамиду»:</a:t>
            </a:r>
            <a:endParaRPr>
              <a:solidFill>
                <a:srgbClr val="4D4D4C"/>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Вам объясняют высокую доходность непрозрачными сверхприбыльными проектами, при этом не раскрывают информацию о потенциальных рисках. Проекты, как правило, находятся в другой стране, что затрудняет выяснение текущего положения дел. </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Организаторы скрывают информацию о себе, о наличии лицензий на ведение соответствующей деятельности и действуют через посредников. Часто компания зарегистрирована не в России. </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Вам обещают высокое вознаграждения за приведенных друзей, знакомых или родственников. Предлагают построить систему привлечения клиентов и зарабатывать на ней. Агрессивно рекламируют свои услуги</a:t>
            </a:r>
          </a:p>
          <a:p>
            <a:pPr marL="857250" indent="-1143000" algn="just">
              <a:lnSpc>
                <a:spcPct val="150000"/>
              </a:lnSpc>
              <a:defRPr sz="1200" b="1">
                <a:solidFill>
                  <a:srgbClr val="0EBACE"/>
                </a:solidFill>
                <a:latin typeface="Tahoma"/>
                <a:ea typeface="Tahoma"/>
                <a:cs typeface="Tahoma"/>
                <a:sym typeface="Tahoma"/>
              </a:defRPr>
            </a:pPr>
            <a:r>
              <a:t>В-третьих</a:t>
            </a:r>
            <a:r>
              <a:rPr b="0">
                <a:solidFill>
                  <a:srgbClr val="4D4D4C"/>
                </a:solidFill>
              </a:rPr>
              <a:t>, старайтесь принимать взвешенные финансовые решения, не поддавайтесь эмоциям, повышайте свои знания в области финансовой грамотности. </a:t>
            </a:r>
          </a:p>
        </p:txBody>
      </p:sp>
      <p:sp>
        <p:nvSpPr>
          <p:cNvPr id="456" name="Shape 456"/>
          <p:cNvSpPr>
            <a:spLocks noGrp="1"/>
          </p:cNvSpPr>
          <p:nvPr>
            <p:ph type="title"/>
          </p:nvPr>
        </p:nvSpPr>
        <p:spPr>
          <a:xfrm>
            <a:off x="628647" y="1393023"/>
            <a:ext cx="6039193" cy="843279"/>
          </a:xfrm>
          <a:prstGeom prst="rect">
            <a:avLst/>
          </a:prstGeom>
        </p:spPr>
        <p:txBody>
          <a:bodyPr/>
          <a:lstStyle>
            <a:lvl1pPr defTabSz="859536">
              <a:defRPr sz="2600" b="1">
                <a:solidFill>
                  <a:srgbClr val="D9562C"/>
                </a:solidFill>
                <a:latin typeface="Tahoma"/>
                <a:ea typeface="Tahoma"/>
                <a:cs typeface="Tahoma"/>
                <a:sym typeface="Tahoma"/>
              </a:defRPr>
            </a:lvl1pPr>
          </a:lstStyle>
          <a:p>
            <a:r>
              <a:rPr>
                <a:ln w="18000">
                  <a:solidFill>
                    <a:srgbClr val="660066"/>
                  </a:solidFill>
                  <a:prstDash val="solid"/>
                  <a:miter lim="800000"/>
                </a:ln>
                <a:noFill/>
                <a:effectLst>
                  <a:outerShdw blurRad="25500" dist="23000" dir="7020000" algn="tl">
                    <a:srgbClr val="000000">
                      <a:alpha val="50000"/>
                    </a:srgbClr>
                  </a:outerShdw>
                </a:effectLst>
              </a:rPr>
              <a:t>ЧТОБЫ НЕ СТАТЬ ЖЕРТВОЙ ПИРАМИДЫ</a:t>
            </a:r>
          </a:p>
        </p:txBody>
      </p:sp>
      <p:sp>
        <p:nvSpPr>
          <p:cNvPr id="457" name="Shape 457"/>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31</a:t>
            </a:fld>
            <a:endParaRPr/>
          </a:p>
        </p:txBody>
      </p:sp>
      <p:pic>
        <p:nvPicPr>
          <p:cNvPr id="458" name="image24.png"/>
          <p:cNvPicPr>
            <a:picLocks noChangeAspect="1"/>
          </p:cNvPicPr>
          <p:nvPr/>
        </p:nvPicPr>
        <p:blipFill>
          <a:blip r:embed="rId4" cstate="print">
            <a:extLst/>
          </a:blip>
          <a:stretch>
            <a:fillRect/>
          </a:stretch>
        </p:blipFill>
        <p:spPr>
          <a:xfrm>
            <a:off x="384560" y="2531614"/>
            <a:ext cx="540000" cy="540003"/>
          </a:xfrm>
          <a:prstGeom prst="rect">
            <a:avLst/>
          </a:prstGeom>
          <a:ln w="12700">
            <a:miter lim="400000"/>
          </a:ln>
        </p:spPr>
      </p:pic>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4" name="Group 464"/>
          <p:cNvGrpSpPr/>
          <p:nvPr/>
        </p:nvGrpSpPr>
        <p:grpSpPr>
          <a:xfrm>
            <a:off x="6099251" y="-4"/>
            <a:ext cx="3044753" cy="2430022"/>
            <a:chOff x="-1" y="-2"/>
            <a:chExt cx="3044752" cy="2430021"/>
          </a:xfrm>
        </p:grpSpPr>
        <p:pic>
          <p:nvPicPr>
            <p:cNvPr id="461"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462"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465" name="Shape 465"/>
          <p:cNvSpPr/>
          <p:nvPr/>
        </p:nvSpPr>
        <p:spPr>
          <a:xfrm>
            <a:off x="628649" y="2409025"/>
            <a:ext cx="7895591" cy="64632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just">
              <a:lnSpc>
                <a:spcPct val="150000"/>
              </a:lnSpc>
              <a:defRPr sz="1200">
                <a:solidFill>
                  <a:srgbClr val="4D4D4C"/>
                </a:solidFill>
                <a:latin typeface="Tahoma"/>
                <a:ea typeface="Tahoma"/>
                <a:cs typeface="Tahoma"/>
                <a:sym typeface="Tahoma"/>
              </a:defRPr>
            </a:lvl1pPr>
          </a:lstStyle>
          <a:p>
            <a:r>
              <a:t>Не поддавайтесь на агрессивную рекламу «лёгких и быстрых денег». Прежде чем принять решение о вложении денег, проверьте поступившее вам предложение на </a:t>
            </a:r>
            <a:r>
              <a:rPr b="1"/>
              <a:t>признаки финансовой пирамиды</a:t>
            </a:r>
            <a:r>
              <a:t>:</a:t>
            </a:r>
          </a:p>
        </p:txBody>
      </p:sp>
      <p:sp>
        <p:nvSpPr>
          <p:cNvPr id="466" name="Shape 466"/>
          <p:cNvSpPr>
            <a:spLocks noGrp="1"/>
          </p:cNvSpPr>
          <p:nvPr>
            <p:ph type="title"/>
          </p:nvPr>
        </p:nvSpPr>
        <p:spPr>
          <a:xfrm>
            <a:off x="594141" y="1008530"/>
            <a:ext cx="6039193" cy="874058"/>
          </a:xfrm>
          <a:prstGeom prst="rect">
            <a:avLst/>
          </a:prstGeom>
        </p:spPr>
        <p:txBody>
          <a:bodyPr/>
          <a:lstStyle>
            <a:lvl1pPr>
              <a:defRPr sz="2900" b="1">
                <a:solidFill>
                  <a:srgbClr val="D9562C"/>
                </a:solidFill>
                <a:latin typeface="Tahoma"/>
                <a:ea typeface="Tahoma"/>
                <a:cs typeface="Tahoma"/>
                <a:sym typeface="Tahoma"/>
              </a:defRPr>
            </a:lvl1pPr>
          </a:lstStyle>
          <a:p>
            <a:r>
              <a:rPr>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ПРИЗНАКИ</a:t>
            </a:r>
            <a:r>
              <a:t> </a:t>
            </a:r>
            <a:r>
              <a:rPr>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ПИРАМИДЫ</a:t>
            </a:r>
          </a:p>
        </p:txBody>
      </p:sp>
      <p:sp>
        <p:nvSpPr>
          <p:cNvPr id="467" name="Shape 467"/>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32</a:t>
            </a:fld>
            <a:endParaRPr/>
          </a:p>
        </p:txBody>
      </p:sp>
      <p:sp>
        <p:nvSpPr>
          <p:cNvPr id="468" name="Shape 468"/>
          <p:cNvSpPr/>
          <p:nvPr/>
        </p:nvSpPr>
        <p:spPr>
          <a:xfrm>
            <a:off x="2666781" y="3109510"/>
            <a:ext cx="5848570" cy="3202937"/>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Призыв не раздумывать и вкладывать быстро </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Обещание сверхвысокой доходности больше 20% годовых </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Объяснение такой доходности непрозрачными сверхприбыльными проектами </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Обещание вознаграждения за приведенных клиентов </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Анонимность организаторов и отсутствие защиты прав вкладчика в договоре </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Отсутствие информации о возможны рисках</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 Требование , например, оплатить «вступительный взнос», «обучение», «участие в семинаре»</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Отсутствие лицензии/ указание номера чужой лицензии, или собственной, но не позволяющей работать с денежными средствами </a:t>
            </a:r>
          </a:p>
        </p:txBody>
      </p:sp>
      <p:pic>
        <p:nvPicPr>
          <p:cNvPr id="469" name="image25.png"/>
          <p:cNvPicPr>
            <a:picLocks noChangeAspect="1"/>
          </p:cNvPicPr>
          <p:nvPr/>
        </p:nvPicPr>
        <p:blipFill>
          <a:blip r:embed="rId4">
            <a:extLst/>
          </a:blip>
          <a:stretch>
            <a:fillRect/>
          </a:stretch>
        </p:blipFill>
        <p:spPr>
          <a:xfrm>
            <a:off x="628650" y="3505751"/>
            <a:ext cx="2047023" cy="2011130"/>
          </a:xfrm>
          <a:prstGeom prst="rect">
            <a:avLst/>
          </a:prstGeom>
          <a:ln w="12700">
            <a:miter lim="400000"/>
          </a:ln>
        </p:spPr>
      </p:pic>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5" name="Group 475"/>
          <p:cNvGrpSpPr/>
          <p:nvPr/>
        </p:nvGrpSpPr>
        <p:grpSpPr>
          <a:xfrm>
            <a:off x="6099251" y="-4"/>
            <a:ext cx="3044753" cy="2430022"/>
            <a:chOff x="-1" y="-2"/>
            <a:chExt cx="3044752" cy="2430021"/>
          </a:xfrm>
        </p:grpSpPr>
        <p:pic>
          <p:nvPicPr>
            <p:cNvPr id="472" name="image1.png"/>
            <p:cNvPicPr>
              <a:picLocks noChangeAspect="1"/>
            </p:cNvPicPr>
            <p:nvPr/>
          </p:nvPicPr>
          <p:blipFill>
            <a:blip r:embed="rId2" cstate="print">
              <a:extLst/>
            </a:blip>
            <a:srcRect t="48598" r="13139"/>
            <a:stretch>
              <a:fillRect/>
            </a:stretch>
          </p:blipFill>
          <p:spPr>
            <a:xfrm>
              <a:off x="-1" y="-2"/>
              <a:ext cx="3044752" cy="1285949"/>
            </a:xfrm>
            <a:prstGeom prst="rect">
              <a:avLst/>
            </a:prstGeom>
            <a:ln w="12700" cap="flat">
              <a:noFill/>
              <a:miter lim="400000"/>
            </a:ln>
            <a:effectLst/>
          </p:spPr>
        </p:pic>
        <p:pic>
          <p:nvPicPr>
            <p:cNvPr id="473" name="image1.png"/>
            <p:cNvPicPr>
              <a:picLocks noChangeAspect="1"/>
            </p:cNvPicPr>
            <p:nvPr/>
          </p:nvPicPr>
          <p:blipFill>
            <a:blip r:embed="rId3"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476" name="Shape 476"/>
          <p:cNvSpPr>
            <a:spLocks noGrp="1"/>
          </p:cNvSpPr>
          <p:nvPr>
            <p:ph type="title"/>
          </p:nvPr>
        </p:nvSpPr>
        <p:spPr>
          <a:xfrm>
            <a:off x="628647" y="847166"/>
            <a:ext cx="6039193" cy="712694"/>
          </a:xfrm>
          <a:prstGeom prst="rect">
            <a:avLst/>
          </a:prstGeom>
        </p:spPr>
        <p:txBody>
          <a:bodyPr/>
          <a:lstStyle>
            <a:lvl1pPr>
              <a:defRPr sz="2900" b="1">
                <a:solidFill>
                  <a:srgbClr val="D9562C"/>
                </a:solidFill>
                <a:latin typeface="Tahoma"/>
                <a:ea typeface="Tahoma"/>
                <a:cs typeface="Tahoma"/>
                <a:sym typeface="Tahoma"/>
              </a:defRPr>
            </a:lvl1pPr>
          </a:lstStyle>
          <a:p>
            <a:r>
              <a:rPr>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ЧТО</a:t>
            </a:r>
            <a:r>
              <a:t> </a:t>
            </a:r>
            <a:r>
              <a:rPr>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ДЕЛАТЬ</a:t>
            </a:r>
          </a:p>
        </p:txBody>
      </p:sp>
      <p:sp>
        <p:nvSpPr>
          <p:cNvPr id="477" name="Shape 477"/>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33</a:t>
            </a:fld>
            <a:endParaRPr/>
          </a:p>
        </p:txBody>
      </p:sp>
      <p:sp>
        <p:nvSpPr>
          <p:cNvPr id="478" name="Shape 478"/>
          <p:cNvSpPr/>
          <p:nvPr/>
        </p:nvSpPr>
        <p:spPr>
          <a:xfrm>
            <a:off x="3840479" y="1869141"/>
            <a:ext cx="4674871" cy="2585319"/>
          </a:xfrm>
          <a:prstGeom prst="rect">
            <a:avLst/>
          </a:prstGeom>
          <a:ln w="12700">
            <a:miter lim="400000"/>
          </a:ln>
          <a:extLst>
            <a:ext uri="{C572A759-6A51-4108-AA02-DFA0A04FC94B}">
              <ma14:wrappingTextBoxFlag xmlns="" xmlns:ma14="http://schemas.microsoft.com/office/mac/drawingml/2011/main" val="1"/>
            </a:ext>
          </a:extLst>
        </p:spPr>
        <p:txBody>
          <a:bodyPr wrap="square" lIns="45718" tIns="45718" rIns="45718" bIns="45718">
            <a:spAutoFit/>
          </a:bodyPr>
          <a:lstStyle/>
          <a:p>
            <a:pPr marL="285750" indent="-285750" algn="just">
              <a:lnSpc>
                <a:spcPct val="150000"/>
              </a:lnSpc>
              <a:defRPr sz="1200" b="1">
                <a:solidFill>
                  <a:srgbClr val="0EBACE"/>
                </a:solidFill>
                <a:latin typeface="Tahoma"/>
                <a:ea typeface="Tahoma"/>
                <a:cs typeface="Tahoma"/>
                <a:sym typeface="Tahoma"/>
              </a:defRPr>
            </a:pPr>
            <a:r>
              <a:rPr smtClean="0"/>
              <a:t>Перед </a:t>
            </a:r>
            <a:r>
              <a:t>тем, как отдать </a:t>
            </a:r>
            <a:r>
              <a:rPr/>
              <a:t>деньги</a:t>
            </a:r>
            <a:r>
              <a:rPr smtClean="0"/>
              <a:t>:</a:t>
            </a:r>
            <a:endParaRPr sz="4400">
              <a:latin typeface="Calibri Light"/>
              <a:ea typeface="Calibri Light"/>
              <a:cs typeface="Calibri Light"/>
              <a:sym typeface="Calibri Light"/>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Проверьте наличие лицензии Центрального банка на ведение деятельности (банковская, страховая, инвестиционная). </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Внимательно изучите договор на предмет условий инвестирования и возврата средств. </a:t>
            </a: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t>Найдите в Интернете информацию о данной организации, ее историю, отзывы клиентов, рейтинги в соответствующей отрасли. </a:t>
            </a:r>
          </a:p>
        </p:txBody>
      </p:sp>
      <p:pic>
        <p:nvPicPr>
          <p:cNvPr id="479" name="image26.png"/>
          <p:cNvPicPr>
            <a:picLocks noChangeAspect="1"/>
          </p:cNvPicPr>
          <p:nvPr/>
        </p:nvPicPr>
        <p:blipFill>
          <a:blip r:embed="rId4">
            <a:extLst/>
          </a:blip>
          <a:stretch>
            <a:fillRect/>
          </a:stretch>
        </p:blipFill>
        <p:spPr>
          <a:xfrm>
            <a:off x="628651" y="2430014"/>
            <a:ext cx="2907030" cy="2437435"/>
          </a:xfrm>
          <a:prstGeom prst="rect">
            <a:avLst/>
          </a:prstGeom>
          <a:ln w="12700">
            <a:miter lim="400000"/>
          </a:ln>
        </p:spPr>
      </p:pic>
      <p:grpSp>
        <p:nvGrpSpPr>
          <p:cNvPr id="482" name="Group 482"/>
          <p:cNvGrpSpPr/>
          <p:nvPr/>
        </p:nvGrpSpPr>
        <p:grpSpPr>
          <a:xfrm>
            <a:off x="619757" y="5345264"/>
            <a:ext cx="7895596" cy="1011089"/>
            <a:chOff x="0" y="0"/>
            <a:chExt cx="7895594" cy="1011087"/>
          </a:xfrm>
        </p:grpSpPr>
        <p:sp>
          <p:nvSpPr>
            <p:cNvPr id="480" name="Shape 480"/>
            <p:cNvSpPr/>
            <p:nvPr/>
          </p:nvSpPr>
          <p:spPr>
            <a:xfrm>
              <a:off x="-1" y="-1"/>
              <a:ext cx="7895596" cy="1011089"/>
            </a:xfrm>
            <a:prstGeom prst="rect">
              <a:avLst/>
            </a:prstGeom>
            <a:noFill/>
            <a:ln w="9525" cap="flat">
              <a:solidFill>
                <a:srgbClr val="0EBACE"/>
              </a:solidFill>
              <a:prstDash val="solid"/>
              <a:round/>
            </a:ln>
            <a:effectLst/>
          </p:spPr>
          <p:txBody>
            <a:bodyPr wrap="square" lIns="45718" tIns="45718" rIns="45718" bIns="45718" numCol="1" anchor="t">
              <a:noAutofit/>
            </a:bodyPr>
            <a:lstStyle/>
            <a:p>
              <a:pPr algn="just">
                <a:lnSpc>
                  <a:spcPct val="150000"/>
                </a:lnSpc>
                <a:defRPr sz="1200">
                  <a:solidFill>
                    <a:srgbClr val="4D4D4C"/>
                  </a:solidFill>
                  <a:latin typeface="Tahoma"/>
                  <a:ea typeface="Tahoma"/>
                  <a:cs typeface="Tahoma"/>
                  <a:sym typeface="Tahoma"/>
                </a:defRPr>
              </a:pPr>
              <a:endParaRPr/>
            </a:p>
          </p:txBody>
        </p:sp>
        <p:sp>
          <p:nvSpPr>
            <p:cNvPr id="481" name="Shape 481"/>
            <p:cNvSpPr/>
            <p:nvPr/>
          </p:nvSpPr>
          <p:spPr>
            <a:xfrm>
              <a:off x="-1" y="0"/>
              <a:ext cx="7895596" cy="80263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8" tIns="45718" rIns="45718" bIns="45718" numCol="1" anchor="t">
              <a:spAutoFit/>
            </a:bodyPr>
            <a:lstStyle>
              <a:lvl1pPr algn="just">
                <a:lnSpc>
                  <a:spcPct val="150000"/>
                </a:lnSpc>
                <a:defRPr sz="1200">
                  <a:solidFill>
                    <a:srgbClr val="4D4D4C"/>
                  </a:solidFill>
                  <a:latin typeface="Tahoma"/>
                  <a:ea typeface="Tahoma"/>
                  <a:cs typeface="Tahoma"/>
                  <a:sym typeface="Tahoma"/>
                </a:defRPr>
              </a:lvl1pPr>
            </a:lstStyle>
            <a:p>
              <a:r>
                <a:t>Если деньги уже вложены в сомнительные проекты, постарайтесь максимально оперативно изъять не только полученную прибыль, но и основные вложения. Не ждите, когда пирамида развалится, и не старайтесь компенсировать убытки, вкладывая новые средства. </a:t>
              </a:r>
            </a:p>
          </p:txBody>
        </p:sp>
      </p:gr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6" name="image27.png"/>
          <p:cNvPicPr>
            <a:picLocks noChangeAspect="1"/>
          </p:cNvPicPr>
          <p:nvPr/>
        </p:nvPicPr>
        <p:blipFill>
          <a:blip r:embed="rId2" cstate="print">
            <a:extLst/>
          </a:blip>
          <a:stretch>
            <a:fillRect/>
          </a:stretch>
        </p:blipFill>
        <p:spPr>
          <a:xfrm rot="420000">
            <a:off x="419036" y="2432867"/>
            <a:ext cx="1670637" cy="3303288"/>
          </a:xfrm>
          <a:prstGeom prst="rect">
            <a:avLst/>
          </a:prstGeom>
          <a:ln w="12700">
            <a:miter lim="400000"/>
          </a:ln>
        </p:spPr>
      </p:pic>
      <p:grpSp>
        <p:nvGrpSpPr>
          <p:cNvPr id="521" name="Group 521"/>
          <p:cNvGrpSpPr/>
          <p:nvPr/>
        </p:nvGrpSpPr>
        <p:grpSpPr>
          <a:xfrm>
            <a:off x="6099251" y="-16055"/>
            <a:ext cx="3044753" cy="2430022"/>
            <a:chOff x="-1" y="-2"/>
            <a:chExt cx="3044752" cy="2430021"/>
          </a:xfrm>
        </p:grpSpPr>
        <p:pic>
          <p:nvPicPr>
            <p:cNvPr id="518" name="image1.png"/>
            <p:cNvPicPr>
              <a:picLocks noChangeAspect="1"/>
            </p:cNvPicPr>
            <p:nvPr/>
          </p:nvPicPr>
          <p:blipFill>
            <a:blip r:embed="rId3" cstate="print">
              <a:extLst/>
            </a:blip>
            <a:srcRect t="48598" r="13139"/>
            <a:stretch>
              <a:fillRect/>
            </a:stretch>
          </p:blipFill>
          <p:spPr>
            <a:xfrm>
              <a:off x="-1" y="-2"/>
              <a:ext cx="3044752" cy="1285949"/>
            </a:xfrm>
            <a:prstGeom prst="rect">
              <a:avLst/>
            </a:prstGeom>
            <a:ln w="12700" cap="flat">
              <a:noFill/>
              <a:miter lim="400000"/>
            </a:ln>
            <a:effectLst/>
          </p:spPr>
        </p:pic>
        <p:pic>
          <p:nvPicPr>
            <p:cNvPr id="519" name="image1.png"/>
            <p:cNvPicPr>
              <a:picLocks noChangeAspect="1"/>
            </p:cNvPicPr>
            <p:nvPr/>
          </p:nvPicPr>
          <p:blipFill>
            <a:blip r:embed="rId4" cstate="print">
              <a:extLst/>
            </a:blip>
            <a:srcRect r="50436"/>
            <a:stretch>
              <a:fillRect/>
            </a:stretch>
          </p:blipFill>
          <p:spPr>
            <a:xfrm>
              <a:off x="1831293" y="682672"/>
              <a:ext cx="1213458" cy="1747347"/>
            </a:xfrm>
            <a:prstGeom prst="rect">
              <a:avLst/>
            </a:prstGeom>
            <a:ln w="12700" cap="flat">
              <a:noFill/>
              <a:miter lim="400000"/>
            </a:ln>
            <a:effectLst/>
          </p:spPr>
        </p:pic>
      </p:grpSp>
      <p:sp>
        <p:nvSpPr>
          <p:cNvPr id="522" name="Shape 522"/>
          <p:cNvSpPr>
            <a:spLocks noGrp="1"/>
          </p:cNvSpPr>
          <p:nvPr>
            <p:ph type="title"/>
          </p:nvPr>
        </p:nvSpPr>
        <p:spPr>
          <a:xfrm>
            <a:off x="628647" y="1393023"/>
            <a:ext cx="6039193" cy="843279"/>
          </a:xfrm>
          <a:prstGeom prst="rect">
            <a:avLst/>
          </a:prstGeom>
        </p:spPr>
        <p:txBody>
          <a:bodyPr/>
          <a:lstStyle>
            <a:lvl1pPr>
              <a:defRPr sz="2900" b="1">
                <a:solidFill>
                  <a:srgbClr val="D9562C"/>
                </a:solidFill>
                <a:latin typeface="Tahoma"/>
                <a:ea typeface="Tahoma"/>
                <a:cs typeface="Tahoma"/>
                <a:sym typeface="Tahoma"/>
              </a:defRPr>
            </a:lvl1pPr>
          </a:lstStyle>
          <a:p>
            <a:r>
              <a:rPr>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РЕЗЮМЕ</a:t>
            </a:r>
            <a:endParaRPr/>
          </a:p>
        </p:txBody>
      </p:sp>
      <p:sp>
        <p:nvSpPr>
          <p:cNvPr id="523" name="Shape 523"/>
          <p:cNvSpPr>
            <a:spLocks noGrp="1"/>
          </p:cNvSpPr>
          <p:nvPr>
            <p:ph type="sldNum" sz="quarter" idx="2"/>
          </p:nvPr>
        </p:nvSpPr>
        <p:spPr>
          <a:xfrm>
            <a:off x="8251366" y="6404292"/>
            <a:ext cx="263979" cy="269237"/>
          </a:xfrm>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pPr/>
              <a:t>34</a:t>
            </a:fld>
            <a:endParaRPr/>
          </a:p>
        </p:txBody>
      </p:sp>
      <p:sp>
        <p:nvSpPr>
          <p:cNvPr id="524" name="Shape 524"/>
          <p:cNvSpPr/>
          <p:nvPr/>
        </p:nvSpPr>
        <p:spPr>
          <a:xfrm>
            <a:off x="2106425" y="1968620"/>
            <a:ext cx="6683500" cy="448667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marL="285750" indent="-285750" algn="just">
              <a:lnSpc>
                <a:spcPct val="150000"/>
              </a:lnSpc>
              <a:defRPr sz="1200" b="1">
                <a:solidFill>
                  <a:srgbClr val="0EBACE"/>
                </a:solidFill>
                <a:latin typeface="Tahoma"/>
                <a:ea typeface="Tahoma"/>
                <a:cs typeface="Tahoma"/>
                <a:sym typeface="Tahoma"/>
              </a:defRPr>
            </a:pPr>
            <a:endParaRPr dirty="0"/>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t>Проявляйте</a:t>
            </a:r>
            <a:r>
              <a:rPr b="1" dirty="0"/>
              <a:t> </a:t>
            </a:r>
            <a:r>
              <a:rPr b="1" dirty="0" err="1"/>
              <a:t>бдительность</a:t>
            </a:r>
            <a:r>
              <a:rPr b="1" dirty="0"/>
              <a:t> и </a:t>
            </a:r>
            <a:r>
              <a:rPr b="1" dirty="0" err="1"/>
              <a:t>внимательность</a:t>
            </a:r>
            <a:r>
              <a:rPr b="1" dirty="0"/>
              <a:t> к </a:t>
            </a:r>
            <a:r>
              <a:rPr b="1" dirty="0" err="1"/>
              <a:t>своим</a:t>
            </a:r>
            <a:r>
              <a:rPr b="1" dirty="0"/>
              <a:t> </a:t>
            </a:r>
            <a:r>
              <a:rPr b="1" dirty="0" err="1"/>
              <a:t>ежедневным</a:t>
            </a:r>
            <a:r>
              <a:rPr b="1" dirty="0"/>
              <a:t> </a:t>
            </a:r>
            <a:r>
              <a:rPr b="1" dirty="0" err="1"/>
              <a:t>финансовым</a:t>
            </a:r>
            <a:r>
              <a:rPr b="1" dirty="0"/>
              <a:t> </a:t>
            </a:r>
            <a:r>
              <a:rPr b="1" dirty="0" err="1"/>
              <a:t>операциям</a:t>
            </a:r>
            <a:r>
              <a:rPr b="1" dirty="0"/>
              <a:t>.</a:t>
            </a:r>
            <a:endParaRPr b="1" dirty="0">
              <a:solidFill>
                <a:srgbClr val="2F77BF"/>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t>Никогда</a:t>
            </a:r>
            <a:r>
              <a:rPr b="1" dirty="0"/>
              <a:t> </a:t>
            </a:r>
            <a:r>
              <a:rPr b="1" dirty="0" err="1"/>
              <a:t>никому</a:t>
            </a:r>
            <a:r>
              <a:rPr b="1" dirty="0"/>
              <a:t> </a:t>
            </a:r>
            <a:r>
              <a:rPr b="1" dirty="0" err="1"/>
              <a:t>не</a:t>
            </a:r>
            <a:r>
              <a:rPr b="1" dirty="0"/>
              <a:t> </a:t>
            </a:r>
            <a:r>
              <a:rPr b="1" dirty="0" err="1"/>
              <a:t>сообщайте</a:t>
            </a:r>
            <a:r>
              <a:rPr b="1" dirty="0"/>
              <a:t> </a:t>
            </a:r>
            <a:r>
              <a:rPr b="1" dirty="0" err="1"/>
              <a:t>ваши</a:t>
            </a:r>
            <a:r>
              <a:rPr b="1" dirty="0"/>
              <a:t> </a:t>
            </a:r>
            <a:r>
              <a:rPr b="1" dirty="0" err="1"/>
              <a:t>пароли</a:t>
            </a:r>
            <a:r>
              <a:rPr b="1" dirty="0"/>
              <a:t>, ПИН-</a:t>
            </a:r>
            <a:r>
              <a:rPr b="1" dirty="0" err="1"/>
              <a:t>код</a:t>
            </a:r>
            <a:r>
              <a:rPr b="1" dirty="0"/>
              <a:t>, CVV.</a:t>
            </a:r>
            <a:endParaRPr b="1" dirty="0">
              <a:solidFill>
                <a:srgbClr val="2F77BF"/>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t>Используйте</a:t>
            </a:r>
            <a:r>
              <a:rPr b="1" dirty="0"/>
              <a:t> </a:t>
            </a:r>
            <a:r>
              <a:rPr b="1" dirty="0" err="1"/>
              <a:t>антивирусное</a:t>
            </a:r>
            <a:r>
              <a:rPr b="1" dirty="0"/>
              <a:t> </a:t>
            </a:r>
            <a:r>
              <a:rPr b="1" dirty="0" err="1"/>
              <a:t>программное</a:t>
            </a:r>
            <a:r>
              <a:rPr b="1" dirty="0"/>
              <a:t> </a:t>
            </a:r>
            <a:r>
              <a:rPr b="1" dirty="0" err="1"/>
              <a:t>обеспечение</a:t>
            </a:r>
            <a:r>
              <a:rPr b="1" dirty="0"/>
              <a:t>.</a:t>
            </a:r>
            <a:endParaRPr b="1" dirty="0">
              <a:solidFill>
                <a:srgbClr val="2F77BF"/>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t>При</a:t>
            </a:r>
            <a:r>
              <a:rPr b="1" dirty="0"/>
              <a:t> </a:t>
            </a:r>
            <a:r>
              <a:rPr b="1" dirty="0" err="1"/>
              <a:t>совершении</a:t>
            </a:r>
            <a:r>
              <a:rPr b="1" dirty="0"/>
              <a:t> </a:t>
            </a:r>
            <a:r>
              <a:rPr b="1" dirty="0" err="1"/>
              <a:t>платежей</a:t>
            </a:r>
            <a:r>
              <a:rPr b="1" dirty="0"/>
              <a:t> в </a:t>
            </a:r>
            <a:r>
              <a:rPr b="1" dirty="0" err="1"/>
              <a:t>интернете</a:t>
            </a:r>
            <a:r>
              <a:rPr b="1" dirty="0"/>
              <a:t> </a:t>
            </a:r>
            <a:r>
              <a:rPr b="1" dirty="0" err="1"/>
              <a:t>обязательно</a:t>
            </a:r>
            <a:r>
              <a:rPr b="1" dirty="0"/>
              <a:t> </a:t>
            </a:r>
            <a:r>
              <a:rPr b="1" dirty="0" err="1"/>
              <a:t>проверяйте</a:t>
            </a:r>
            <a:r>
              <a:rPr b="1" dirty="0"/>
              <a:t>, </a:t>
            </a:r>
            <a:r>
              <a:rPr b="1" dirty="0" err="1"/>
              <a:t>какой</a:t>
            </a:r>
            <a:r>
              <a:rPr b="1" dirty="0"/>
              <a:t> URL </a:t>
            </a:r>
            <a:r>
              <a:rPr b="1" dirty="0" err="1"/>
              <a:t>стоит</a:t>
            </a:r>
            <a:r>
              <a:rPr b="1" dirty="0"/>
              <a:t> в </a:t>
            </a:r>
            <a:r>
              <a:rPr b="1" dirty="0" err="1"/>
              <a:t>адресной</a:t>
            </a:r>
            <a:r>
              <a:rPr b="1" dirty="0"/>
              <a:t> </a:t>
            </a:r>
            <a:r>
              <a:rPr b="1" dirty="0" err="1"/>
              <a:t>строке</a:t>
            </a:r>
            <a:endParaRPr b="1" dirty="0"/>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t>Не</a:t>
            </a:r>
            <a:r>
              <a:rPr b="1" dirty="0"/>
              <a:t> </a:t>
            </a:r>
            <a:r>
              <a:rPr b="1" dirty="0" err="1"/>
              <a:t>передавайте</a:t>
            </a:r>
            <a:r>
              <a:rPr b="1" dirty="0"/>
              <a:t> </a:t>
            </a:r>
            <a:r>
              <a:rPr b="1" dirty="0" err="1"/>
              <a:t>банковскую</a:t>
            </a:r>
            <a:r>
              <a:rPr b="1" dirty="0"/>
              <a:t> </a:t>
            </a:r>
            <a:r>
              <a:rPr b="1" dirty="0" err="1"/>
              <a:t>карту</a:t>
            </a:r>
            <a:r>
              <a:rPr b="1" dirty="0"/>
              <a:t> </a:t>
            </a:r>
            <a:r>
              <a:rPr b="1" dirty="0" err="1"/>
              <a:t>третьим</a:t>
            </a:r>
            <a:r>
              <a:rPr b="1" dirty="0"/>
              <a:t> </a:t>
            </a:r>
            <a:r>
              <a:rPr b="1" dirty="0" err="1"/>
              <a:t>лицам</a:t>
            </a:r>
            <a:r>
              <a:rPr b="1" dirty="0"/>
              <a:t>.</a:t>
            </a:r>
            <a:endParaRPr b="1" dirty="0">
              <a:solidFill>
                <a:srgbClr val="2F77BF"/>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t>Обязательно</a:t>
            </a:r>
            <a:r>
              <a:rPr b="1" dirty="0"/>
              <a:t> </a:t>
            </a:r>
            <a:r>
              <a:rPr b="1" dirty="0" err="1"/>
              <a:t>установите</a:t>
            </a:r>
            <a:r>
              <a:rPr b="1" dirty="0"/>
              <a:t> </a:t>
            </a:r>
            <a:r>
              <a:rPr b="1" dirty="0" err="1"/>
              <a:t>пароль</a:t>
            </a:r>
            <a:r>
              <a:rPr b="1" dirty="0"/>
              <a:t> </a:t>
            </a:r>
            <a:r>
              <a:rPr b="1" dirty="0" err="1"/>
              <a:t>для</a:t>
            </a:r>
            <a:r>
              <a:rPr b="1" dirty="0"/>
              <a:t> </a:t>
            </a:r>
            <a:r>
              <a:rPr b="1" dirty="0" err="1"/>
              <a:t>разблокировки</a:t>
            </a:r>
            <a:r>
              <a:rPr b="1" dirty="0"/>
              <a:t> </a:t>
            </a:r>
            <a:r>
              <a:rPr b="1" dirty="0" err="1"/>
              <a:t>телефона</a:t>
            </a:r>
            <a:r>
              <a:rPr b="1" dirty="0"/>
              <a:t>, </a:t>
            </a:r>
            <a:r>
              <a:rPr b="1" dirty="0" err="1"/>
              <a:t>особенно</a:t>
            </a:r>
            <a:r>
              <a:rPr b="1" dirty="0"/>
              <a:t> </a:t>
            </a:r>
            <a:r>
              <a:rPr b="1" dirty="0" err="1"/>
              <a:t>если</a:t>
            </a:r>
            <a:r>
              <a:rPr b="1" dirty="0"/>
              <a:t> </a:t>
            </a:r>
            <a:r>
              <a:rPr b="1" dirty="0" err="1"/>
              <a:t>на</a:t>
            </a:r>
            <a:r>
              <a:rPr b="1" dirty="0"/>
              <a:t> </a:t>
            </a:r>
            <a:r>
              <a:rPr b="1" dirty="0" err="1"/>
              <a:t>нем</a:t>
            </a:r>
            <a:r>
              <a:rPr b="1" dirty="0"/>
              <a:t> </a:t>
            </a:r>
            <a:r>
              <a:rPr b="1" dirty="0" err="1"/>
              <a:t>установлено</a:t>
            </a:r>
            <a:r>
              <a:rPr b="1" dirty="0"/>
              <a:t> </a:t>
            </a:r>
            <a:r>
              <a:rPr b="1" dirty="0" err="1"/>
              <a:t>банковское</a:t>
            </a:r>
            <a:r>
              <a:rPr b="1" dirty="0"/>
              <a:t> </a:t>
            </a:r>
            <a:r>
              <a:rPr b="1" dirty="0" err="1"/>
              <a:t>мобильное</a:t>
            </a:r>
            <a:r>
              <a:rPr b="1" dirty="0"/>
              <a:t> </a:t>
            </a:r>
            <a:r>
              <a:rPr b="1" dirty="0" err="1"/>
              <a:t>приложение</a:t>
            </a:r>
            <a:r>
              <a:rPr b="1" dirty="0"/>
              <a:t>.</a:t>
            </a:r>
            <a:endParaRPr b="1" dirty="0">
              <a:solidFill>
                <a:srgbClr val="2F77BF"/>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t>Гарантирование</a:t>
            </a:r>
            <a:r>
              <a:rPr b="1" dirty="0"/>
              <a:t> </a:t>
            </a:r>
            <a:r>
              <a:rPr b="1" dirty="0" err="1"/>
              <a:t>доходности</a:t>
            </a:r>
            <a:r>
              <a:rPr b="1" dirty="0"/>
              <a:t> </a:t>
            </a:r>
            <a:r>
              <a:rPr b="1" dirty="0" err="1"/>
              <a:t>по</a:t>
            </a:r>
            <a:r>
              <a:rPr b="1" dirty="0"/>
              <a:t> </a:t>
            </a:r>
            <a:r>
              <a:rPr b="1" dirty="0" err="1"/>
              <a:t>инвестициям</a:t>
            </a:r>
            <a:r>
              <a:rPr b="1" dirty="0"/>
              <a:t>, в </a:t>
            </a:r>
            <a:r>
              <a:rPr b="1" dirty="0" err="1"/>
              <a:t>несколько</a:t>
            </a:r>
            <a:r>
              <a:rPr b="1" dirty="0"/>
              <a:t> </a:t>
            </a:r>
            <a:r>
              <a:rPr b="1" dirty="0" err="1"/>
              <a:t>раз</a:t>
            </a:r>
            <a:r>
              <a:rPr b="1" dirty="0"/>
              <a:t> </a:t>
            </a:r>
            <a:r>
              <a:rPr b="1" dirty="0" err="1"/>
              <a:t>превышающей</a:t>
            </a:r>
            <a:r>
              <a:rPr b="1" dirty="0"/>
              <a:t> </a:t>
            </a:r>
            <a:r>
              <a:rPr b="1" dirty="0" err="1"/>
              <a:t>рыночный</a:t>
            </a:r>
            <a:r>
              <a:rPr b="1" dirty="0"/>
              <a:t> </a:t>
            </a:r>
            <a:r>
              <a:rPr b="1" dirty="0" err="1"/>
              <a:t>уровень</a:t>
            </a:r>
            <a:r>
              <a:rPr b="1" dirty="0"/>
              <a:t>, </a:t>
            </a:r>
            <a:r>
              <a:rPr b="1" dirty="0" err="1"/>
              <a:t>является</a:t>
            </a:r>
            <a:r>
              <a:rPr b="1" dirty="0"/>
              <a:t> </a:t>
            </a:r>
            <a:r>
              <a:rPr b="1" dirty="0" err="1"/>
              <a:t>признаком</a:t>
            </a:r>
            <a:r>
              <a:rPr b="1" dirty="0"/>
              <a:t> </a:t>
            </a:r>
            <a:r>
              <a:rPr b="1" dirty="0" err="1"/>
              <a:t>финансовой</a:t>
            </a:r>
            <a:r>
              <a:rPr b="1" dirty="0"/>
              <a:t> </a:t>
            </a:r>
            <a:r>
              <a:rPr b="1" dirty="0" err="1"/>
              <a:t>пирамиды</a:t>
            </a:r>
            <a:r>
              <a:rPr b="1" dirty="0"/>
              <a:t>.</a:t>
            </a:r>
            <a:endParaRPr b="1" dirty="0">
              <a:solidFill>
                <a:srgbClr val="2F77BF"/>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t>При</a:t>
            </a:r>
            <a:r>
              <a:rPr b="1" dirty="0"/>
              <a:t> </a:t>
            </a:r>
            <a:r>
              <a:rPr b="1" dirty="0" err="1"/>
              <a:t>получении</a:t>
            </a:r>
            <a:r>
              <a:rPr b="1" dirty="0"/>
              <a:t> </a:t>
            </a:r>
            <a:r>
              <a:rPr b="1" dirty="0" err="1"/>
              <a:t>сомнительных</a:t>
            </a:r>
            <a:r>
              <a:rPr b="1" dirty="0"/>
              <a:t> СМС </a:t>
            </a:r>
            <a:r>
              <a:rPr b="1" dirty="0" err="1"/>
              <a:t>от</a:t>
            </a:r>
            <a:r>
              <a:rPr b="1" dirty="0"/>
              <a:t> </a:t>
            </a:r>
            <a:r>
              <a:rPr b="1" dirty="0" err="1"/>
              <a:t>банков</a:t>
            </a:r>
            <a:r>
              <a:rPr b="1" dirty="0"/>
              <a:t> </a:t>
            </a:r>
            <a:r>
              <a:rPr b="1" dirty="0" err="1"/>
              <a:t>или</a:t>
            </a:r>
            <a:r>
              <a:rPr b="1" dirty="0"/>
              <a:t> </a:t>
            </a:r>
            <a:r>
              <a:rPr b="1" dirty="0" err="1"/>
              <a:t>лиц</a:t>
            </a:r>
            <a:r>
              <a:rPr b="1" dirty="0"/>
              <a:t>, </a:t>
            </a:r>
            <a:r>
              <a:rPr b="1" dirty="0" err="1"/>
              <a:t>представившихся</a:t>
            </a:r>
            <a:r>
              <a:rPr b="1" dirty="0"/>
              <a:t> </a:t>
            </a:r>
            <a:r>
              <a:rPr b="1" dirty="0" err="1"/>
              <a:t>родственниками</a:t>
            </a:r>
            <a:r>
              <a:rPr b="1" dirty="0"/>
              <a:t>, </a:t>
            </a:r>
            <a:r>
              <a:rPr b="1" dirty="0" err="1"/>
              <a:t>позвоните</a:t>
            </a:r>
            <a:r>
              <a:rPr b="1" dirty="0"/>
              <a:t> в </a:t>
            </a:r>
            <a:r>
              <a:rPr b="1" dirty="0" err="1"/>
              <a:t>банк</a:t>
            </a:r>
            <a:r>
              <a:rPr b="1" dirty="0"/>
              <a:t> </a:t>
            </a:r>
            <a:r>
              <a:rPr b="1" dirty="0" err="1"/>
              <a:t>или</a:t>
            </a:r>
            <a:r>
              <a:rPr b="1" dirty="0"/>
              <a:t> </a:t>
            </a:r>
            <a:r>
              <a:rPr b="1" dirty="0" err="1"/>
              <a:t>родственникам</a:t>
            </a:r>
            <a:r>
              <a:rPr b="1" dirty="0"/>
              <a:t>, </a:t>
            </a:r>
            <a:r>
              <a:rPr b="1" dirty="0" err="1"/>
              <a:t>уточните</a:t>
            </a:r>
            <a:r>
              <a:rPr b="1" dirty="0"/>
              <a:t> </a:t>
            </a:r>
            <a:r>
              <a:rPr b="1" dirty="0" err="1"/>
              <a:t>информацию</a:t>
            </a:r>
            <a:r>
              <a:rPr b="1" dirty="0"/>
              <a:t>. </a:t>
            </a:r>
            <a:r>
              <a:rPr b="1" dirty="0" err="1"/>
              <a:t>Не</a:t>
            </a:r>
            <a:r>
              <a:rPr b="1" dirty="0"/>
              <a:t> </a:t>
            </a:r>
            <a:r>
              <a:rPr b="1" dirty="0" err="1"/>
              <a:t>отвечайте</a:t>
            </a:r>
            <a:r>
              <a:rPr b="1" dirty="0"/>
              <a:t> </a:t>
            </a:r>
            <a:r>
              <a:rPr b="1" dirty="0" err="1"/>
              <a:t>на</a:t>
            </a:r>
            <a:r>
              <a:rPr b="1" dirty="0"/>
              <a:t> </a:t>
            </a:r>
            <a:r>
              <a:rPr b="1" dirty="0" err="1"/>
              <a:t>сомнительные</a:t>
            </a:r>
            <a:r>
              <a:rPr b="1" dirty="0"/>
              <a:t> СМС.</a:t>
            </a:r>
            <a:endParaRPr b="1" dirty="0">
              <a:solidFill>
                <a:srgbClr val="2F77BF"/>
              </a:solidFill>
            </a:endParaRPr>
          </a:p>
          <a:p>
            <a:pPr marL="285750" indent="-285750" algn="just">
              <a:lnSpc>
                <a:spcPct val="150000"/>
              </a:lnSpc>
              <a:buClr>
                <a:srgbClr val="0EBACE"/>
              </a:buClr>
              <a:buSzPct val="100000"/>
              <a:buFont typeface="Lucida Grande"/>
              <a:buChar char="●"/>
              <a:defRPr sz="1200">
                <a:solidFill>
                  <a:srgbClr val="4D4D4C"/>
                </a:solidFill>
                <a:latin typeface="Tahoma"/>
                <a:ea typeface="Tahoma"/>
                <a:cs typeface="Tahoma"/>
                <a:sym typeface="Tahoma"/>
              </a:defRPr>
            </a:pPr>
            <a:r>
              <a:rPr b="1" dirty="0" err="1"/>
              <a:t>Если</a:t>
            </a:r>
            <a:r>
              <a:rPr b="1" dirty="0"/>
              <a:t> </a:t>
            </a:r>
            <a:r>
              <a:rPr b="1" dirty="0" err="1"/>
              <a:t>Вы</a:t>
            </a:r>
            <a:r>
              <a:rPr b="1" dirty="0"/>
              <a:t> </a:t>
            </a:r>
            <a:r>
              <a:rPr b="1" dirty="0" err="1"/>
              <a:t>стали</a:t>
            </a:r>
            <a:r>
              <a:rPr b="1" dirty="0"/>
              <a:t> </a:t>
            </a:r>
            <a:r>
              <a:rPr b="1" dirty="0" err="1"/>
              <a:t>жертвой</a:t>
            </a:r>
            <a:r>
              <a:rPr b="1" dirty="0"/>
              <a:t> </a:t>
            </a:r>
            <a:r>
              <a:rPr b="1" dirty="0" err="1"/>
              <a:t>финансовых</a:t>
            </a:r>
            <a:r>
              <a:rPr b="1" dirty="0"/>
              <a:t> </a:t>
            </a:r>
            <a:r>
              <a:rPr b="1" dirty="0" err="1"/>
              <a:t>мошенников</a:t>
            </a:r>
            <a:r>
              <a:rPr b="1" dirty="0"/>
              <a:t>, </a:t>
            </a:r>
            <a:r>
              <a:rPr b="1" dirty="0" err="1"/>
              <a:t>сообщите</a:t>
            </a:r>
            <a:r>
              <a:rPr b="1" dirty="0"/>
              <a:t> в </a:t>
            </a:r>
            <a:r>
              <a:rPr b="1" dirty="0" err="1"/>
              <a:t>полицию</a:t>
            </a:r>
            <a:r>
              <a:rPr b="1" dirty="0"/>
              <a:t>.</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азвание 4"/>
          <p:cNvSpPr>
            <a:spLocks noGrp="1"/>
          </p:cNvSpPr>
          <p:nvPr>
            <p:ph type="ctrTitle"/>
          </p:nvPr>
        </p:nvSpPr>
        <p:spPr/>
        <p:txBody>
          <a:bodyPr>
            <a:normAutofit fontScale="90000"/>
          </a:bodyPr>
          <a:lstStyle/>
          <a:p>
            <a:pPr algn="ctr"/>
            <a:r>
              <a:rPr lang="ru-RU" sz="4400" cap="none" dirty="0">
                <a:ln w="12700">
                  <a:solidFill>
                    <a:srgbClr val="660066"/>
                  </a:solidFill>
                  <a:prstDash val="solid"/>
                </a:ln>
                <a:solidFill>
                  <a:schemeClr val="accent4">
                    <a:lumMod val="60000"/>
                    <a:lumOff val="40000"/>
                  </a:schemeClr>
                </a:solidFill>
                <a:effectLst>
                  <a:outerShdw blurRad="50800" dist="38100" dir="2700000" algn="tl" rotWithShape="0">
                    <a:prstClr val="black">
                      <a:alpha val="40000"/>
                    </a:prstClr>
                  </a:outerShdw>
                </a:effectLst>
                <a:latin typeface="Tahoma"/>
                <a:ea typeface="Tahoma"/>
                <a:cs typeface="Tahoma"/>
                <a:sym typeface="Tahoma"/>
              </a:rPr>
              <a:t>СПАСИБО ЗА ВНИМАНИЕ!</a:t>
            </a:r>
            <a:br>
              <a:rPr lang="ru-RU" sz="4400" cap="none" dirty="0">
                <a:ln w="12700">
                  <a:solidFill>
                    <a:srgbClr val="660066"/>
                  </a:solidFill>
                  <a:prstDash val="solid"/>
                </a:ln>
                <a:solidFill>
                  <a:schemeClr val="accent4">
                    <a:lumMod val="60000"/>
                    <a:lumOff val="40000"/>
                  </a:schemeClr>
                </a:solidFill>
                <a:effectLst>
                  <a:outerShdw blurRad="50800" dist="38100" dir="2700000" algn="tl" rotWithShape="0">
                    <a:prstClr val="black">
                      <a:alpha val="40000"/>
                    </a:prstClr>
                  </a:outerShdw>
                </a:effectLst>
                <a:latin typeface="Tahoma"/>
                <a:ea typeface="Tahoma"/>
                <a:cs typeface="Tahoma"/>
                <a:sym typeface="Tahoma"/>
              </a:rPr>
            </a:br>
            <a:r>
              <a:rPr lang="ru-RU" sz="4400" cap="none" dirty="0" smtClean="0">
                <a:solidFill>
                  <a:srgbClr val="D9562C"/>
                </a:solidFill>
                <a:latin typeface="Tahoma"/>
                <a:ea typeface="Tahoma"/>
                <a:cs typeface="Tahoma"/>
                <a:sym typeface="Tahoma"/>
              </a:rPr>
              <a:t/>
            </a:r>
            <a:br>
              <a:rPr lang="ru-RU" sz="4400" cap="none" dirty="0" smtClean="0">
                <a:solidFill>
                  <a:srgbClr val="D9562C"/>
                </a:solidFill>
                <a:latin typeface="Tahoma"/>
                <a:ea typeface="Tahoma"/>
                <a:cs typeface="Tahoma"/>
                <a:sym typeface="Tahoma"/>
              </a:rPr>
            </a:br>
            <a:r>
              <a:rPr lang="ru-RU" sz="2700" dirty="0" smtClean="0">
                <a:solidFill>
                  <a:schemeClr val="accent6">
                    <a:lumMod val="60000"/>
                    <a:lumOff val="40000"/>
                  </a:schemeClr>
                </a:solidFill>
                <a:effectLst>
                  <a:outerShdw blurRad="50800" dist="38100" dir="2700000" algn="tl" rotWithShape="0">
                    <a:prstClr val="black">
                      <a:alpha val="40000"/>
                    </a:prstClr>
                  </a:outerShdw>
                </a:effectLst>
                <a:latin typeface="+mn-lt"/>
              </a:rPr>
              <a:t>ДО </a:t>
            </a:r>
            <a:r>
              <a:rPr lang="ru-RU" sz="2700" dirty="0">
                <a:solidFill>
                  <a:schemeClr val="accent6">
                    <a:lumMod val="60000"/>
                    <a:lumOff val="40000"/>
                  </a:schemeClr>
                </a:solidFill>
                <a:effectLst>
                  <a:outerShdw blurRad="50800" dist="38100" dir="2700000" algn="tl" rotWithShape="0">
                    <a:prstClr val="black">
                      <a:alpha val="40000"/>
                    </a:prstClr>
                  </a:outerShdw>
                </a:effectLst>
                <a:latin typeface="+mn-lt"/>
              </a:rPr>
              <a:t>СВИДАНИЯ!</a:t>
            </a:r>
            <a:r>
              <a:rPr lang="ru-RU" sz="2800" dirty="0">
                <a:solidFill>
                  <a:srgbClr val="5AB8CB"/>
                </a:solidFill>
                <a:latin typeface="+mn-lt"/>
              </a:rPr>
              <a:t/>
            </a:r>
            <a:br>
              <a:rPr lang="ru-RU" sz="2800" dirty="0">
                <a:solidFill>
                  <a:srgbClr val="5AB8CB"/>
                </a:solidFill>
                <a:latin typeface="+mn-lt"/>
              </a:rPr>
            </a:br>
            <a:endParaRPr lang="ru-RU" sz="2700" cap="none" dirty="0">
              <a:solidFill>
                <a:srgbClr val="5AB8CB"/>
              </a:solidFill>
              <a:latin typeface="+mn-lt"/>
              <a:ea typeface="Tahoma"/>
              <a:cs typeface="Tahoma"/>
              <a:sym typeface="Calibri"/>
            </a:endParaRPr>
          </a:p>
        </p:txBody>
      </p:sp>
      <p:sp>
        <p:nvSpPr>
          <p:cNvPr id="3" name="Подзаголовок 2"/>
          <p:cNvSpPr>
            <a:spLocks noGrp="1"/>
          </p:cNvSpPr>
          <p:nvPr>
            <p:ph type="subTitle" idx="1"/>
          </p:nvPr>
        </p:nvSpPr>
        <p:spPr/>
        <p:txBody>
          <a:bodyPr/>
          <a:lstStyle/>
          <a:p>
            <a:endParaRPr lang="ru-RU" dirty="0"/>
          </a:p>
        </p:txBody>
      </p:sp>
    </p:spTree>
    <p:extLst>
      <p:ext uri="{BB962C8B-B14F-4D97-AF65-F5344CB8AC3E}">
        <p14:creationId xmlns="" xmlns:p14="http://schemas.microsoft.com/office/powerpoint/2010/main" val="14664803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Median</Template>
  <TotalTime>287</TotalTime>
  <Words>1481</Words>
  <Application>Microsoft Office PowerPoint</Application>
  <PresentationFormat>Экран (4:3)</PresentationFormat>
  <Paragraphs>194</Paragraphs>
  <Slides>35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35</vt:i4>
      </vt:variant>
    </vt:vector>
  </HeadingPairs>
  <TitlesOfParts>
    <vt:vector size="36" baseType="lpstr">
      <vt:lpstr>Поток</vt:lpstr>
      <vt:lpstr>2022</vt:lpstr>
      <vt:lpstr>Финансовая безопасность</vt:lpstr>
      <vt:lpstr>Мошенничества с использованиям банковских карт  </vt:lpstr>
      <vt:lpstr>КАРТА</vt:lpstr>
      <vt:lpstr>СХЕМЫ МОШЕННИЧЕСТВ С КАРТАМИ</vt:lpstr>
      <vt:lpstr>СКИММИНГ</vt:lpstr>
      <vt:lpstr>ТРАППИНГ (ЛИВАНСКАЯ ПЕТЛЯ)</vt:lpstr>
      <vt:lpstr>МАГАЗИННЫЕ МОШЕННИЧЕСТВА</vt:lpstr>
      <vt:lpstr>ФИШИНГ</vt:lpstr>
      <vt:lpstr>МОШЕННИЧЕСТВО С ПОМОЩЬЮ ТЕЛЕФОНА</vt:lpstr>
      <vt:lpstr>ВИШИНГ (ГОЛОСОВОЙ ФИШИНГ)</vt:lpstr>
      <vt:lpstr>МЕРЫ БЕЗОПАСНОСТИ</vt:lpstr>
      <vt:lpstr>ПРИ РАСЧЕТЕ КАРТАМИ</vt:lpstr>
      <vt:lpstr>Интернет-мошенничества</vt:lpstr>
      <vt:lpstr>ВИДЫ ИНТЕРНЕТ-МОШЕННИЧЕСТВ</vt:lpstr>
      <vt:lpstr>ПОКУПКИ ЧЕРЕЗ ИНТЕРНЕТ</vt:lpstr>
      <vt:lpstr>СОСТАВЛЕНИЕ ГОРОСКОПА</vt:lpstr>
      <vt:lpstr>ПИСЬМА ПЛАТЕЖНЫХ СИСТЕМ</vt:lpstr>
      <vt:lpstr>«НИГЕРИЙСКИЕ» СЮЖЕТЫ</vt:lpstr>
      <vt:lpstr>СПОСОБЫ ЗАЩИТЫ</vt:lpstr>
      <vt:lpstr>СПОСОБЫ ЗАЩИТЫ</vt:lpstr>
      <vt:lpstr>Мобильные мошенничества</vt:lpstr>
      <vt:lpstr>ВИДЫ МОБИЛЬНЫХ МОШЕННИЧЕСТВ</vt:lpstr>
      <vt:lpstr>«ВЫ ВЫИГРАЛИ ПРИЗ…»</vt:lpstr>
      <vt:lpstr>«ВАША КАРТА ЗАБЛОКИРОВАНА»</vt:lpstr>
      <vt:lpstr>СПОСОБЫ ЗАЩИТЫ</vt:lpstr>
      <vt:lpstr>СПОСОБЫ ЗАЩИТЫ</vt:lpstr>
      <vt:lpstr> Как не стать жертвой финансовой Пирамиды</vt:lpstr>
      <vt:lpstr>ФИНАНСОВАЯ ПИРАМИДА</vt:lpstr>
      <vt:lpstr>ПРИНЦИП РАБОТЫ</vt:lpstr>
      <vt:lpstr>ЧТОБЫ НЕ СТАТЬ ЖЕРТВОЙ ПИРАМИДЫ</vt:lpstr>
      <vt:lpstr>ПРИЗНАКИ ПИРАМИДЫ</vt:lpstr>
      <vt:lpstr>ЧТО ДЕЛАТЬ</vt:lpstr>
      <vt:lpstr>РЕЗЮМЕ</vt:lpstr>
      <vt:lpstr>СПАСИБО ЗА ВНИМАНИЕ!  ДО СВИДАНИЯ!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Личная финансовая безопасность  октябрь 2018</dc:title>
  <dc:creator>Viktoriya Medvedeva</dc:creator>
  <cp:lastModifiedBy>mashkova</cp:lastModifiedBy>
  <cp:revision>39</cp:revision>
  <dcterms:modified xsi:type="dcterms:W3CDTF">2022-03-14T11:06:43Z</dcterms:modified>
</cp:coreProperties>
</file>